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0"/>
  </p:notesMasterIdLst>
  <p:handoutMasterIdLst>
    <p:handoutMasterId r:id="rId51"/>
  </p:handoutMasterIdLst>
  <p:sldIdLst>
    <p:sldId id="301" r:id="rId2"/>
    <p:sldId id="298" r:id="rId3"/>
    <p:sldId id="299" r:id="rId4"/>
    <p:sldId id="1190" r:id="rId5"/>
    <p:sldId id="302" r:id="rId6"/>
    <p:sldId id="1192" r:id="rId7"/>
    <p:sldId id="1234" r:id="rId8"/>
    <p:sldId id="1263" r:id="rId9"/>
    <p:sldId id="1264" r:id="rId10"/>
    <p:sldId id="1194" r:id="rId11"/>
    <p:sldId id="1236" r:id="rId12"/>
    <p:sldId id="1196" r:id="rId13"/>
    <p:sldId id="1195" r:id="rId14"/>
    <p:sldId id="1197" r:id="rId15"/>
    <p:sldId id="1200" r:id="rId16"/>
    <p:sldId id="1199" r:id="rId17"/>
    <p:sldId id="1201" r:id="rId18"/>
    <p:sldId id="1202" r:id="rId19"/>
    <p:sldId id="1229" r:id="rId20"/>
    <p:sldId id="1203" r:id="rId21"/>
    <p:sldId id="1204" r:id="rId22"/>
    <p:sldId id="1205" r:id="rId23"/>
    <p:sldId id="1209" r:id="rId24"/>
    <p:sldId id="1208" r:id="rId25"/>
    <p:sldId id="1206" r:id="rId26"/>
    <p:sldId id="1210" r:id="rId27"/>
    <p:sldId id="1211" r:id="rId28"/>
    <p:sldId id="1213" r:id="rId29"/>
    <p:sldId id="1214" r:id="rId30"/>
    <p:sldId id="1216" r:id="rId31"/>
    <p:sldId id="1222" r:id="rId32"/>
    <p:sldId id="1217" r:id="rId33"/>
    <p:sldId id="1218" r:id="rId34"/>
    <p:sldId id="1215" r:id="rId35"/>
    <p:sldId id="1220" r:id="rId36"/>
    <p:sldId id="1221" r:id="rId37"/>
    <p:sldId id="1223" r:id="rId38"/>
    <p:sldId id="1265" r:id="rId39"/>
    <p:sldId id="1266" r:id="rId40"/>
    <p:sldId id="1262" r:id="rId41"/>
    <p:sldId id="1230" r:id="rId42"/>
    <p:sldId id="1228" r:id="rId43"/>
    <p:sldId id="1226" r:id="rId44"/>
    <p:sldId id="1231" r:id="rId45"/>
    <p:sldId id="1232" r:id="rId46"/>
    <p:sldId id="1233" r:id="rId47"/>
    <p:sldId id="1191" r:id="rId48"/>
    <p:sldId id="126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FF9900"/>
    <a:srgbClr val="FFFFFF"/>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3" autoAdjust="0"/>
  </p:normalViewPr>
  <p:slideViewPr>
    <p:cSldViewPr snapToGrid="0">
      <p:cViewPr varScale="1">
        <p:scale>
          <a:sx n="84" d="100"/>
          <a:sy n="84" d="100"/>
        </p:scale>
        <p:origin x="629" y="72"/>
      </p:cViewPr>
      <p:guideLst/>
    </p:cSldViewPr>
  </p:slideViewPr>
  <p:notesTextViewPr>
    <p:cViewPr>
      <p:scale>
        <a:sx n="1" d="1"/>
        <a:sy n="1" d="1"/>
      </p:scale>
      <p:origin x="0" y="0"/>
    </p:cViewPr>
  </p:notesTextViewPr>
  <p:notesViewPr>
    <p:cSldViewPr snapToGrid="0">
      <p:cViewPr varScale="1">
        <p:scale>
          <a:sx n="73" d="100"/>
          <a:sy n="73" d="100"/>
        </p:scale>
        <p:origin x="299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3BE4C-B953-4C69-B1B1-5D912FB98A61}" type="doc">
      <dgm:prSet loTypeId="urn:microsoft.com/office/officeart/2005/8/layout/hChevron3" loCatId="process" qsTypeId="urn:microsoft.com/office/officeart/2005/8/quickstyle/simple1" qsCatId="simple" csTypeId="urn:microsoft.com/office/officeart/2005/8/colors/accent1_2" csCatId="accent1" phldr="1"/>
      <dgm:spPr/>
    </dgm:pt>
    <dgm:pt modelId="{78FA3230-0A79-46A1-8377-40B3A251E1A6}">
      <dgm:prSet phldrT="[Metin]" custT="1"/>
      <dgm:spPr/>
      <dgm:t>
        <a:bodyPr/>
        <a:lstStyle/>
        <a:p>
          <a:r>
            <a:rPr lang="tr-TR" sz="2800" dirty="0"/>
            <a:t>El hijyeni</a:t>
          </a:r>
        </a:p>
      </dgm:t>
    </dgm:pt>
    <dgm:pt modelId="{FD779321-BAC4-43C8-AB47-9F7F26351974}" type="parTrans" cxnId="{0EC7A516-BB25-40BC-B0E2-1F57D9755988}">
      <dgm:prSet/>
      <dgm:spPr/>
      <dgm:t>
        <a:bodyPr/>
        <a:lstStyle/>
        <a:p>
          <a:endParaRPr lang="tr-TR"/>
        </a:p>
      </dgm:t>
    </dgm:pt>
    <dgm:pt modelId="{CFD9EA22-E668-49F1-ACE7-2901917D2479}" type="sibTrans" cxnId="{0EC7A516-BB25-40BC-B0E2-1F57D9755988}">
      <dgm:prSet/>
      <dgm:spPr/>
      <dgm:t>
        <a:bodyPr/>
        <a:lstStyle/>
        <a:p>
          <a:endParaRPr lang="tr-TR"/>
        </a:p>
      </dgm:t>
    </dgm:pt>
    <dgm:pt modelId="{9721A95A-B6C4-40F6-BA6F-1B7C5E0CC809}">
      <dgm:prSet phldrT="[Metin]"/>
      <dgm:spPr/>
      <dgm:t>
        <a:bodyPr/>
        <a:lstStyle/>
        <a:p>
          <a:r>
            <a:rPr lang="tr-TR" dirty="0"/>
            <a:t>Steril malzeme</a:t>
          </a:r>
        </a:p>
      </dgm:t>
    </dgm:pt>
    <dgm:pt modelId="{619C69DA-E701-4A17-B6FE-2EF3F4FDDE35}" type="parTrans" cxnId="{FF73ECDA-C8E1-47FF-80D0-5414D1227353}">
      <dgm:prSet/>
      <dgm:spPr/>
      <dgm:t>
        <a:bodyPr/>
        <a:lstStyle/>
        <a:p>
          <a:endParaRPr lang="tr-TR"/>
        </a:p>
      </dgm:t>
    </dgm:pt>
    <dgm:pt modelId="{86AC09A4-B9D1-4A91-833E-8598210B5133}" type="sibTrans" cxnId="{FF73ECDA-C8E1-47FF-80D0-5414D1227353}">
      <dgm:prSet/>
      <dgm:spPr/>
      <dgm:t>
        <a:bodyPr/>
        <a:lstStyle/>
        <a:p>
          <a:endParaRPr lang="tr-TR"/>
        </a:p>
      </dgm:t>
    </dgm:pt>
    <dgm:pt modelId="{F28A7C79-E906-407D-B027-86D831E7F2EB}">
      <dgm:prSet phldrT="[Metin]" custT="1"/>
      <dgm:spPr/>
      <dgm:t>
        <a:bodyPr/>
        <a:lstStyle/>
        <a:p>
          <a:r>
            <a:rPr lang="tr-TR" sz="2800" dirty="0"/>
            <a:t>Eğitimli personel</a:t>
          </a:r>
        </a:p>
      </dgm:t>
    </dgm:pt>
    <dgm:pt modelId="{3586FA43-92F2-475F-B4E3-DE7AC684EDF5}" type="sibTrans" cxnId="{764E1555-7E3D-492E-A8C8-81DA2D08FD9C}">
      <dgm:prSet/>
      <dgm:spPr/>
      <dgm:t>
        <a:bodyPr/>
        <a:lstStyle/>
        <a:p>
          <a:endParaRPr lang="tr-TR"/>
        </a:p>
      </dgm:t>
    </dgm:pt>
    <dgm:pt modelId="{E3836A79-FF32-40CF-BEE6-86FC2C006B85}" type="parTrans" cxnId="{764E1555-7E3D-492E-A8C8-81DA2D08FD9C}">
      <dgm:prSet/>
      <dgm:spPr/>
      <dgm:t>
        <a:bodyPr/>
        <a:lstStyle/>
        <a:p>
          <a:endParaRPr lang="tr-TR"/>
        </a:p>
      </dgm:t>
    </dgm:pt>
    <dgm:pt modelId="{1CE7494E-9802-4300-A510-E9EC86580A9B}" type="pres">
      <dgm:prSet presAssocID="{2493BE4C-B953-4C69-B1B1-5D912FB98A61}" presName="Name0" presStyleCnt="0">
        <dgm:presLayoutVars>
          <dgm:dir/>
          <dgm:resizeHandles val="exact"/>
        </dgm:presLayoutVars>
      </dgm:prSet>
      <dgm:spPr/>
    </dgm:pt>
    <dgm:pt modelId="{02B88D0C-B935-4C0E-A1B8-F878A2E5DAAF}" type="pres">
      <dgm:prSet presAssocID="{F28A7C79-E906-407D-B027-86D831E7F2EB}" presName="parTxOnly" presStyleLbl="node1" presStyleIdx="0" presStyleCnt="3">
        <dgm:presLayoutVars>
          <dgm:bulletEnabled val="1"/>
        </dgm:presLayoutVars>
      </dgm:prSet>
      <dgm:spPr/>
    </dgm:pt>
    <dgm:pt modelId="{04D92C33-50E2-4835-B9A6-7BE4A8488A16}" type="pres">
      <dgm:prSet presAssocID="{3586FA43-92F2-475F-B4E3-DE7AC684EDF5}" presName="parSpace" presStyleCnt="0"/>
      <dgm:spPr/>
    </dgm:pt>
    <dgm:pt modelId="{94694F96-BB15-4594-9D04-D0F1DD901767}" type="pres">
      <dgm:prSet presAssocID="{78FA3230-0A79-46A1-8377-40B3A251E1A6}" presName="parTxOnly" presStyleLbl="node1" presStyleIdx="1" presStyleCnt="3">
        <dgm:presLayoutVars>
          <dgm:bulletEnabled val="1"/>
        </dgm:presLayoutVars>
      </dgm:prSet>
      <dgm:spPr/>
    </dgm:pt>
    <dgm:pt modelId="{A6C5F297-55D5-4D8E-90E6-1D9E6B0DA6B4}" type="pres">
      <dgm:prSet presAssocID="{CFD9EA22-E668-49F1-ACE7-2901917D2479}" presName="parSpace" presStyleCnt="0"/>
      <dgm:spPr/>
    </dgm:pt>
    <dgm:pt modelId="{1DA63969-08EA-4021-9D17-E84F0B850C31}" type="pres">
      <dgm:prSet presAssocID="{9721A95A-B6C4-40F6-BA6F-1B7C5E0CC809}" presName="parTxOnly" presStyleLbl="node1" presStyleIdx="2" presStyleCnt="3" custLinFactNeighborX="88152">
        <dgm:presLayoutVars>
          <dgm:bulletEnabled val="1"/>
        </dgm:presLayoutVars>
      </dgm:prSet>
      <dgm:spPr/>
    </dgm:pt>
  </dgm:ptLst>
  <dgm:cxnLst>
    <dgm:cxn modelId="{0EC7A516-BB25-40BC-B0E2-1F57D9755988}" srcId="{2493BE4C-B953-4C69-B1B1-5D912FB98A61}" destId="{78FA3230-0A79-46A1-8377-40B3A251E1A6}" srcOrd="1" destOrd="0" parTransId="{FD779321-BAC4-43C8-AB47-9F7F26351974}" sibTransId="{CFD9EA22-E668-49F1-ACE7-2901917D2479}"/>
    <dgm:cxn modelId="{63ECB323-C066-40A3-9348-F172FD98970A}" type="presOf" srcId="{F28A7C79-E906-407D-B027-86D831E7F2EB}" destId="{02B88D0C-B935-4C0E-A1B8-F878A2E5DAAF}" srcOrd="0" destOrd="0" presId="urn:microsoft.com/office/officeart/2005/8/layout/hChevron3"/>
    <dgm:cxn modelId="{9521D72A-E644-484D-A1D7-4EE728D3810A}" type="presOf" srcId="{78FA3230-0A79-46A1-8377-40B3A251E1A6}" destId="{94694F96-BB15-4594-9D04-D0F1DD901767}" srcOrd="0" destOrd="0" presId="urn:microsoft.com/office/officeart/2005/8/layout/hChevron3"/>
    <dgm:cxn modelId="{764E1555-7E3D-492E-A8C8-81DA2D08FD9C}" srcId="{2493BE4C-B953-4C69-B1B1-5D912FB98A61}" destId="{F28A7C79-E906-407D-B027-86D831E7F2EB}" srcOrd="0" destOrd="0" parTransId="{E3836A79-FF32-40CF-BEE6-86FC2C006B85}" sibTransId="{3586FA43-92F2-475F-B4E3-DE7AC684EDF5}"/>
    <dgm:cxn modelId="{D9B25986-4B1E-470E-B92D-33539DC31DC8}" type="presOf" srcId="{2493BE4C-B953-4C69-B1B1-5D912FB98A61}" destId="{1CE7494E-9802-4300-A510-E9EC86580A9B}" srcOrd="0" destOrd="0" presId="urn:microsoft.com/office/officeart/2005/8/layout/hChevron3"/>
    <dgm:cxn modelId="{FF73ECDA-C8E1-47FF-80D0-5414D1227353}" srcId="{2493BE4C-B953-4C69-B1B1-5D912FB98A61}" destId="{9721A95A-B6C4-40F6-BA6F-1B7C5E0CC809}" srcOrd="2" destOrd="0" parTransId="{619C69DA-E701-4A17-B6FE-2EF3F4FDDE35}" sibTransId="{86AC09A4-B9D1-4A91-833E-8598210B5133}"/>
    <dgm:cxn modelId="{9EA74EFC-5E9B-4C59-86D8-4D6438EB0ECC}" type="presOf" srcId="{9721A95A-B6C4-40F6-BA6F-1B7C5E0CC809}" destId="{1DA63969-08EA-4021-9D17-E84F0B850C31}" srcOrd="0" destOrd="0" presId="urn:microsoft.com/office/officeart/2005/8/layout/hChevron3"/>
    <dgm:cxn modelId="{89BF0EE2-9D10-4804-9F60-B2B71CFD23F2}" type="presParOf" srcId="{1CE7494E-9802-4300-A510-E9EC86580A9B}" destId="{02B88D0C-B935-4C0E-A1B8-F878A2E5DAAF}" srcOrd="0" destOrd="0" presId="urn:microsoft.com/office/officeart/2005/8/layout/hChevron3"/>
    <dgm:cxn modelId="{03140DB9-0F23-4ED7-8BA8-2D1BBCE3DF39}" type="presParOf" srcId="{1CE7494E-9802-4300-A510-E9EC86580A9B}" destId="{04D92C33-50E2-4835-B9A6-7BE4A8488A16}" srcOrd="1" destOrd="0" presId="urn:microsoft.com/office/officeart/2005/8/layout/hChevron3"/>
    <dgm:cxn modelId="{B453DDDB-F4AD-486F-8053-F9B1D2D04492}" type="presParOf" srcId="{1CE7494E-9802-4300-A510-E9EC86580A9B}" destId="{94694F96-BB15-4594-9D04-D0F1DD901767}" srcOrd="2" destOrd="0" presId="urn:microsoft.com/office/officeart/2005/8/layout/hChevron3"/>
    <dgm:cxn modelId="{F2595EE2-CE57-4E3B-BCD8-DFC0F38F3A60}" type="presParOf" srcId="{1CE7494E-9802-4300-A510-E9EC86580A9B}" destId="{A6C5F297-55D5-4D8E-90E6-1D9E6B0DA6B4}" srcOrd="3" destOrd="0" presId="urn:microsoft.com/office/officeart/2005/8/layout/hChevron3"/>
    <dgm:cxn modelId="{9F22F3CA-37A7-4C1A-9151-A5FA80A1E39A}" type="presParOf" srcId="{1CE7494E-9802-4300-A510-E9EC86580A9B}" destId="{1DA63969-08EA-4021-9D17-E84F0B850C3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3BE4C-B953-4C69-B1B1-5D912FB98A61}" type="doc">
      <dgm:prSet loTypeId="urn:microsoft.com/office/officeart/2005/8/layout/hChevron3" loCatId="process" qsTypeId="urn:microsoft.com/office/officeart/2005/8/quickstyle/simple1" qsCatId="simple" csTypeId="urn:microsoft.com/office/officeart/2005/8/colors/accent1_2" csCatId="accent1" phldr="1"/>
      <dgm:spPr/>
    </dgm:pt>
    <dgm:pt modelId="{78FA3230-0A79-46A1-8377-40B3A251E1A6}">
      <dgm:prSet phldrT="[Metin]" custT="1"/>
      <dgm:spPr/>
      <dgm:t>
        <a:bodyPr/>
        <a:lstStyle/>
        <a:p>
          <a:r>
            <a:rPr lang="tr-TR" sz="2800" dirty="0"/>
            <a:t>El hijyeni</a:t>
          </a:r>
        </a:p>
      </dgm:t>
    </dgm:pt>
    <dgm:pt modelId="{FD779321-BAC4-43C8-AB47-9F7F26351974}" type="parTrans" cxnId="{0EC7A516-BB25-40BC-B0E2-1F57D9755988}">
      <dgm:prSet/>
      <dgm:spPr/>
      <dgm:t>
        <a:bodyPr/>
        <a:lstStyle/>
        <a:p>
          <a:endParaRPr lang="tr-TR"/>
        </a:p>
      </dgm:t>
    </dgm:pt>
    <dgm:pt modelId="{CFD9EA22-E668-49F1-ACE7-2901917D2479}" type="sibTrans" cxnId="{0EC7A516-BB25-40BC-B0E2-1F57D9755988}">
      <dgm:prSet/>
      <dgm:spPr/>
      <dgm:t>
        <a:bodyPr/>
        <a:lstStyle/>
        <a:p>
          <a:endParaRPr lang="tr-TR"/>
        </a:p>
      </dgm:t>
    </dgm:pt>
    <dgm:pt modelId="{9721A95A-B6C4-40F6-BA6F-1B7C5E0CC809}">
      <dgm:prSet phldrT="[Metin]"/>
      <dgm:spPr/>
      <dgm:t>
        <a:bodyPr/>
        <a:lstStyle/>
        <a:p>
          <a:r>
            <a:rPr lang="tr-TR" dirty="0"/>
            <a:t>Steril malzeme</a:t>
          </a:r>
        </a:p>
      </dgm:t>
    </dgm:pt>
    <dgm:pt modelId="{619C69DA-E701-4A17-B6FE-2EF3F4FDDE35}" type="parTrans" cxnId="{FF73ECDA-C8E1-47FF-80D0-5414D1227353}">
      <dgm:prSet/>
      <dgm:spPr/>
      <dgm:t>
        <a:bodyPr/>
        <a:lstStyle/>
        <a:p>
          <a:endParaRPr lang="tr-TR"/>
        </a:p>
      </dgm:t>
    </dgm:pt>
    <dgm:pt modelId="{86AC09A4-B9D1-4A91-833E-8598210B5133}" type="sibTrans" cxnId="{FF73ECDA-C8E1-47FF-80D0-5414D1227353}">
      <dgm:prSet/>
      <dgm:spPr/>
      <dgm:t>
        <a:bodyPr/>
        <a:lstStyle/>
        <a:p>
          <a:endParaRPr lang="tr-TR"/>
        </a:p>
      </dgm:t>
    </dgm:pt>
    <dgm:pt modelId="{F28A7C79-E906-407D-B027-86D831E7F2EB}">
      <dgm:prSet phldrT="[Metin]" custT="1"/>
      <dgm:spPr/>
      <dgm:t>
        <a:bodyPr/>
        <a:lstStyle/>
        <a:p>
          <a:r>
            <a:rPr lang="tr-TR" sz="2800" dirty="0"/>
            <a:t>Eğitimli personel</a:t>
          </a:r>
        </a:p>
      </dgm:t>
    </dgm:pt>
    <dgm:pt modelId="{3586FA43-92F2-475F-B4E3-DE7AC684EDF5}" type="sibTrans" cxnId="{764E1555-7E3D-492E-A8C8-81DA2D08FD9C}">
      <dgm:prSet/>
      <dgm:spPr/>
      <dgm:t>
        <a:bodyPr/>
        <a:lstStyle/>
        <a:p>
          <a:endParaRPr lang="tr-TR"/>
        </a:p>
      </dgm:t>
    </dgm:pt>
    <dgm:pt modelId="{E3836A79-FF32-40CF-BEE6-86FC2C006B85}" type="parTrans" cxnId="{764E1555-7E3D-492E-A8C8-81DA2D08FD9C}">
      <dgm:prSet/>
      <dgm:spPr/>
      <dgm:t>
        <a:bodyPr/>
        <a:lstStyle/>
        <a:p>
          <a:endParaRPr lang="tr-TR"/>
        </a:p>
      </dgm:t>
    </dgm:pt>
    <dgm:pt modelId="{1CE7494E-9802-4300-A510-E9EC86580A9B}" type="pres">
      <dgm:prSet presAssocID="{2493BE4C-B953-4C69-B1B1-5D912FB98A61}" presName="Name0" presStyleCnt="0">
        <dgm:presLayoutVars>
          <dgm:dir/>
          <dgm:resizeHandles val="exact"/>
        </dgm:presLayoutVars>
      </dgm:prSet>
      <dgm:spPr/>
    </dgm:pt>
    <dgm:pt modelId="{02B88D0C-B935-4C0E-A1B8-F878A2E5DAAF}" type="pres">
      <dgm:prSet presAssocID="{F28A7C79-E906-407D-B027-86D831E7F2EB}" presName="parTxOnly" presStyleLbl="node1" presStyleIdx="0" presStyleCnt="3">
        <dgm:presLayoutVars>
          <dgm:bulletEnabled val="1"/>
        </dgm:presLayoutVars>
      </dgm:prSet>
      <dgm:spPr/>
    </dgm:pt>
    <dgm:pt modelId="{04D92C33-50E2-4835-B9A6-7BE4A8488A16}" type="pres">
      <dgm:prSet presAssocID="{3586FA43-92F2-475F-B4E3-DE7AC684EDF5}" presName="parSpace" presStyleCnt="0"/>
      <dgm:spPr/>
    </dgm:pt>
    <dgm:pt modelId="{94694F96-BB15-4594-9D04-D0F1DD901767}" type="pres">
      <dgm:prSet presAssocID="{78FA3230-0A79-46A1-8377-40B3A251E1A6}" presName="parTxOnly" presStyleLbl="node1" presStyleIdx="1" presStyleCnt="3">
        <dgm:presLayoutVars>
          <dgm:bulletEnabled val="1"/>
        </dgm:presLayoutVars>
      </dgm:prSet>
      <dgm:spPr/>
    </dgm:pt>
    <dgm:pt modelId="{A6C5F297-55D5-4D8E-90E6-1D9E6B0DA6B4}" type="pres">
      <dgm:prSet presAssocID="{CFD9EA22-E668-49F1-ACE7-2901917D2479}" presName="parSpace" presStyleCnt="0"/>
      <dgm:spPr/>
    </dgm:pt>
    <dgm:pt modelId="{1DA63969-08EA-4021-9D17-E84F0B850C31}" type="pres">
      <dgm:prSet presAssocID="{9721A95A-B6C4-40F6-BA6F-1B7C5E0CC809}" presName="parTxOnly" presStyleLbl="node1" presStyleIdx="2" presStyleCnt="3" custLinFactNeighborX="88152">
        <dgm:presLayoutVars>
          <dgm:bulletEnabled val="1"/>
        </dgm:presLayoutVars>
      </dgm:prSet>
      <dgm:spPr/>
    </dgm:pt>
  </dgm:ptLst>
  <dgm:cxnLst>
    <dgm:cxn modelId="{0EC7A516-BB25-40BC-B0E2-1F57D9755988}" srcId="{2493BE4C-B953-4C69-B1B1-5D912FB98A61}" destId="{78FA3230-0A79-46A1-8377-40B3A251E1A6}" srcOrd="1" destOrd="0" parTransId="{FD779321-BAC4-43C8-AB47-9F7F26351974}" sibTransId="{CFD9EA22-E668-49F1-ACE7-2901917D2479}"/>
    <dgm:cxn modelId="{63ECB323-C066-40A3-9348-F172FD98970A}" type="presOf" srcId="{F28A7C79-E906-407D-B027-86D831E7F2EB}" destId="{02B88D0C-B935-4C0E-A1B8-F878A2E5DAAF}" srcOrd="0" destOrd="0" presId="urn:microsoft.com/office/officeart/2005/8/layout/hChevron3"/>
    <dgm:cxn modelId="{9521D72A-E644-484D-A1D7-4EE728D3810A}" type="presOf" srcId="{78FA3230-0A79-46A1-8377-40B3A251E1A6}" destId="{94694F96-BB15-4594-9D04-D0F1DD901767}" srcOrd="0" destOrd="0" presId="urn:microsoft.com/office/officeart/2005/8/layout/hChevron3"/>
    <dgm:cxn modelId="{764E1555-7E3D-492E-A8C8-81DA2D08FD9C}" srcId="{2493BE4C-B953-4C69-B1B1-5D912FB98A61}" destId="{F28A7C79-E906-407D-B027-86D831E7F2EB}" srcOrd="0" destOrd="0" parTransId="{E3836A79-FF32-40CF-BEE6-86FC2C006B85}" sibTransId="{3586FA43-92F2-475F-B4E3-DE7AC684EDF5}"/>
    <dgm:cxn modelId="{D9B25986-4B1E-470E-B92D-33539DC31DC8}" type="presOf" srcId="{2493BE4C-B953-4C69-B1B1-5D912FB98A61}" destId="{1CE7494E-9802-4300-A510-E9EC86580A9B}" srcOrd="0" destOrd="0" presId="urn:microsoft.com/office/officeart/2005/8/layout/hChevron3"/>
    <dgm:cxn modelId="{FF73ECDA-C8E1-47FF-80D0-5414D1227353}" srcId="{2493BE4C-B953-4C69-B1B1-5D912FB98A61}" destId="{9721A95A-B6C4-40F6-BA6F-1B7C5E0CC809}" srcOrd="2" destOrd="0" parTransId="{619C69DA-E701-4A17-B6FE-2EF3F4FDDE35}" sibTransId="{86AC09A4-B9D1-4A91-833E-8598210B5133}"/>
    <dgm:cxn modelId="{9EA74EFC-5E9B-4C59-86D8-4D6438EB0ECC}" type="presOf" srcId="{9721A95A-B6C4-40F6-BA6F-1B7C5E0CC809}" destId="{1DA63969-08EA-4021-9D17-E84F0B850C31}" srcOrd="0" destOrd="0" presId="urn:microsoft.com/office/officeart/2005/8/layout/hChevron3"/>
    <dgm:cxn modelId="{89BF0EE2-9D10-4804-9F60-B2B71CFD23F2}" type="presParOf" srcId="{1CE7494E-9802-4300-A510-E9EC86580A9B}" destId="{02B88D0C-B935-4C0E-A1B8-F878A2E5DAAF}" srcOrd="0" destOrd="0" presId="urn:microsoft.com/office/officeart/2005/8/layout/hChevron3"/>
    <dgm:cxn modelId="{03140DB9-0F23-4ED7-8BA8-2D1BBCE3DF39}" type="presParOf" srcId="{1CE7494E-9802-4300-A510-E9EC86580A9B}" destId="{04D92C33-50E2-4835-B9A6-7BE4A8488A16}" srcOrd="1" destOrd="0" presId="urn:microsoft.com/office/officeart/2005/8/layout/hChevron3"/>
    <dgm:cxn modelId="{B453DDDB-F4AD-486F-8053-F9B1D2D04492}" type="presParOf" srcId="{1CE7494E-9802-4300-A510-E9EC86580A9B}" destId="{94694F96-BB15-4594-9D04-D0F1DD901767}" srcOrd="2" destOrd="0" presId="urn:microsoft.com/office/officeart/2005/8/layout/hChevron3"/>
    <dgm:cxn modelId="{F2595EE2-CE57-4E3B-BCD8-DFC0F38F3A60}" type="presParOf" srcId="{1CE7494E-9802-4300-A510-E9EC86580A9B}" destId="{A6C5F297-55D5-4D8E-90E6-1D9E6B0DA6B4}" srcOrd="3" destOrd="0" presId="urn:microsoft.com/office/officeart/2005/8/layout/hChevron3"/>
    <dgm:cxn modelId="{9F22F3CA-37A7-4C1A-9151-A5FA80A1E39A}" type="presParOf" srcId="{1CE7494E-9802-4300-A510-E9EC86580A9B}" destId="{1DA63969-08EA-4021-9D17-E84F0B850C3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3BE4C-B953-4C69-B1B1-5D912FB98A61}" type="doc">
      <dgm:prSet loTypeId="urn:microsoft.com/office/officeart/2005/8/layout/hChevron3" loCatId="process" qsTypeId="urn:microsoft.com/office/officeart/2005/8/quickstyle/simple1" qsCatId="simple" csTypeId="urn:microsoft.com/office/officeart/2005/8/colors/accent1_2" csCatId="accent1" phldr="1"/>
      <dgm:spPr/>
    </dgm:pt>
    <dgm:pt modelId="{78FA3230-0A79-46A1-8377-40B3A251E1A6}">
      <dgm:prSet phldrT="[Metin]" custT="1"/>
      <dgm:spPr/>
      <dgm:t>
        <a:bodyPr/>
        <a:lstStyle/>
        <a:p>
          <a:r>
            <a:rPr lang="tr-TR" sz="2800" dirty="0"/>
            <a:t>El hijyeni</a:t>
          </a:r>
        </a:p>
      </dgm:t>
    </dgm:pt>
    <dgm:pt modelId="{FD779321-BAC4-43C8-AB47-9F7F26351974}" type="parTrans" cxnId="{0EC7A516-BB25-40BC-B0E2-1F57D9755988}">
      <dgm:prSet/>
      <dgm:spPr/>
      <dgm:t>
        <a:bodyPr/>
        <a:lstStyle/>
        <a:p>
          <a:endParaRPr lang="tr-TR"/>
        </a:p>
      </dgm:t>
    </dgm:pt>
    <dgm:pt modelId="{CFD9EA22-E668-49F1-ACE7-2901917D2479}" type="sibTrans" cxnId="{0EC7A516-BB25-40BC-B0E2-1F57D9755988}">
      <dgm:prSet/>
      <dgm:spPr/>
      <dgm:t>
        <a:bodyPr/>
        <a:lstStyle/>
        <a:p>
          <a:endParaRPr lang="tr-TR"/>
        </a:p>
      </dgm:t>
    </dgm:pt>
    <dgm:pt modelId="{9721A95A-B6C4-40F6-BA6F-1B7C5E0CC809}">
      <dgm:prSet phldrT="[Metin]"/>
      <dgm:spPr/>
      <dgm:t>
        <a:bodyPr/>
        <a:lstStyle/>
        <a:p>
          <a:r>
            <a:rPr lang="tr-TR" dirty="0"/>
            <a:t>Steril malzeme</a:t>
          </a:r>
        </a:p>
      </dgm:t>
    </dgm:pt>
    <dgm:pt modelId="{619C69DA-E701-4A17-B6FE-2EF3F4FDDE35}" type="parTrans" cxnId="{FF73ECDA-C8E1-47FF-80D0-5414D1227353}">
      <dgm:prSet/>
      <dgm:spPr/>
      <dgm:t>
        <a:bodyPr/>
        <a:lstStyle/>
        <a:p>
          <a:endParaRPr lang="tr-TR"/>
        </a:p>
      </dgm:t>
    </dgm:pt>
    <dgm:pt modelId="{86AC09A4-B9D1-4A91-833E-8598210B5133}" type="sibTrans" cxnId="{FF73ECDA-C8E1-47FF-80D0-5414D1227353}">
      <dgm:prSet/>
      <dgm:spPr/>
      <dgm:t>
        <a:bodyPr/>
        <a:lstStyle/>
        <a:p>
          <a:endParaRPr lang="tr-TR"/>
        </a:p>
      </dgm:t>
    </dgm:pt>
    <dgm:pt modelId="{F28A7C79-E906-407D-B027-86D831E7F2EB}">
      <dgm:prSet phldrT="[Metin]" custT="1"/>
      <dgm:spPr/>
      <dgm:t>
        <a:bodyPr/>
        <a:lstStyle/>
        <a:p>
          <a:r>
            <a:rPr lang="tr-TR" sz="2800" dirty="0"/>
            <a:t>Eğitimli personel</a:t>
          </a:r>
        </a:p>
      </dgm:t>
    </dgm:pt>
    <dgm:pt modelId="{3586FA43-92F2-475F-B4E3-DE7AC684EDF5}" type="sibTrans" cxnId="{764E1555-7E3D-492E-A8C8-81DA2D08FD9C}">
      <dgm:prSet/>
      <dgm:spPr/>
      <dgm:t>
        <a:bodyPr/>
        <a:lstStyle/>
        <a:p>
          <a:endParaRPr lang="tr-TR"/>
        </a:p>
      </dgm:t>
    </dgm:pt>
    <dgm:pt modelId="{E3836A79-FF32-40CF-BEE6-86FC2C006B85}" type="parTrans" cxnId="{764E1555-7E3D-492E-A8C8-81DA2D08FD9C}">
      <dgm:prSet/>
      <dgm:spPr/>
      <dgm:t>
        <a:bodyPr/>
        <a:lstStyle/>
        <a:p>
          <a:endParaRPr lang="tr-TR"/>
        </a:p>
      </dgm:t>
    </dgm:pt>
    <dgm:pt modelId="{1CE7494E-9802-4300-A510-E9EC86580A9B}" type="pres">
      <dgm:prSet presAssocID="{2493BE4C-B953-4C69-B1B1-5D912FB98A61}" presName="Name0" presStyleCnt="0">
        <dgm:presLayoutVars>
          <dgm:dir/>
          <dgm:resizeHandles val="exact"/>
        </dgm:presLayoutVars>
      </dgm:prSet>
      <dgm:spPr/>
    </dgm:pt>
    <dgm:pt modelId="{02B88D0C-B935-4C0E-A1B8-F878A2E5DAAF}" type="pres">
      <dgm:prSet presAssocID="{F28A7C79-E906-407D-B027-86D831E7F2EB}" presName="parTxOnly" presStyleLbl="node1" presStyleIdx="0" presStyleCnt="3">
        <dgm:presLayoutVars>
          <dgm:bulletEnabled val="1"/>
        </dgm:presLayoutVars>
      </dgm:prSet>
      <dgm:spPr/>
    </dgm:pt>
    <dgm:pt modelId="{04D92C33-50E2-4835-B9A6-7BE4A8488A16}" type="pres">
      <dgm:prSet presAssocID="{3586FA43-92F2-475F-B4E3-DE7AC684EDF5}" presName="parSpace" presStyleCnt="0"/>
      <dgm:spPr/>
    </dgm:pt>
    <dgm:pt modelId="{94694F96-BB15-4594-9D04-D0F1DD901767}" type="pres">
      <dgm:prSet presAssocID="{78FA3230-0A79-46A1-8377-40B3A251E1A6}" presName="parTxOnly" presStyleLbl="node1" presStyleIdx="1" presStyleCnt="3">
        <dgm:presLayoutVars>
          <dgm:bulletEnabled val="1"/>
        </dgm:presLayoutVars>
      </dgm:prSet>
      <dgm:spPr/>
    </dgm:pt>
    <dgm:pt modelId="{A6C5F297-55D5-4D8E-90E6-1D9E6B0DA6B4}" type="pres">
      <dgm:prSet presAssocID="{CFD9EA22-E668-49F1-ACE7-2901917D2479}" presName="parSpace" presStyleCnt="0"/>
      <dgm:spPr/>
    </dgm:pt>
    <dgm:pt modelId="{1DA63969-08EA-4021-9D17-E84F0B850C31}" type="pres">
      <dgm:prSet presAssocID="{9721A95A-B6C4-40F6-BA6F-1B7C5E0CC809}" presName="parTxOnly" presStyleLbl="node1" presStyleIdx="2" presStyleCnt="3" custLinFactNeighborX="88152">
        <dgm:presLayoutVars>
          <dgm:bulletEnabled val="1"/>
        </dgm:presLayoutVars>
      </dgm:prSet>
      <dgm:spPr/>
    </dgm:pt>
  </dgm:ptLst>
  <dgm:cxnLst>
    <dgm:cxn modelId="{0EC7A516-BB25-40BC-B0E2-1F57D9755988}" srcId="{2493BE4C-B953-4C69-B1B1-5D912FB98A61}" destId="{78FA3230-0A79-46A1-8377-40B3A251E1A6}" srcOrd="1" destOrd="0" parTransId="{FD779321-BAC4-43C8-AB47-9F7F26351974}" sibTransId="{CFD9EA22-E668-49F1-ACE7-2901917D2479}"/>
    <dgm:cxn modelId="{63ECB323-C066-40A3-9348-F172FD98970A}" type="presOf" srcId="{F28A7C79-E906-407D-B027-86D831E7F2EB}" destId="{02B88D0C-B935-4C0E-A1B8-F878A2E5DAAF}" srcOrd="0" destOrd="0" presId="urn:microsoft.com/office/officeart/2005/8/layout/hChevron3"/>
    <dgm:cxn modelId="{9521D72A-E644-484D-A1D7-4EE728D3810A}" type="presOf" srcId="{78FA3230-0A79-46A1-8377-40B3A251E1A6}" destId="{94694F96-BB15-4594-9D04-D0F1DD901767}" srcOrd="0" destOrd="0" presId="urn:microsoft.com/office/officeart/2005/8/layout/hChevron3"/>
    <dgm:cxn modelId="{764E1555-7E3D-492E-A8C8-81DA2D08FD9C}" srcId="{2493BE4C-B953-4C69-B1B1-5D912FB98A61}" destId="{F28A7C79-E906-407D-B027-86D831E7F2EB}" srcOrd="0" destOrd="0" parTransId="{E3836A79-FF32-40CF-BEE6-86FC2C006B85}" sibTransId="{3586FA43-92F2-475F-B4E3-DE7AC684EDF5}"/>
    <dgm:cxn modelId="{D9B25986-4B1E-470E-B92D-33539DC31DC8}" type="presOf" srcId="{2493BE4C-B953-4C69-B1B1-5D912FB98A61}" destId="{1CE7494E-9802-4300-A510-E9EC86580A9B}" srcOrd="0" destOrd="0" presId="urn:microsoft.com/office/officeart/2005/8/layout/hChevron3"/>
    <dgm:cxn modelId="{FF73ECDA-C8E1-47FF-80D0-5414D1227353}" srcId="{2493BE4C-B953-4C69-B1B1-5D912FB98A61}" destId="{9721A95A-B6C4-40F6-BA6F-1B7C5E0CC809}" srcOrd="2" destOrd="0" parTransId="{619C69DA-E701-4A17-B6FE-2EF3F4FDDE35}" sibTransId="{86AC09A4-B9D1-4A91-833E-8598210B5133}"/>
    <dgm:cxn modelId="{9EA74EFC-5E9B-4C59-86D8-4D6438EB0ECC}" type="presOf" srcId="{9721A95A-B6C4-40F6-BA6F-1B7C5E0CC809}" destId="{1DA63969-08EA-4021-9D17-E84F0B850C31}" srcOrd="0" destOrd="0" presId="urn:microsoft.com/office/officeart/2005/8/layout/hChevron3"/>
    <dgm:cxn modelId="{89BF0EE2-9D10-4804-9F60-B2B71CFD23F2}" type="presParOf" srcId="{1CE7494E-9802-4300-A510-E9EC86580A9B}" destId="{02B88D0C-B935-4C0E-A1B8-F878A2E5DAAF}" srcOrd="0" destOrd="0" presId="urn:microsoft.com/office/officeart/2005/8/layout/hChevron3"/>
    <dgm:cxn modelId="{03140DB9-0F23-4ED7-8BA8-2D1BBCE3DF39}" type="presParOf" srcId="{1CE7494E-9802-4300-A510-E9EC86580A9B}" destId="{04D92C33-50E2-4835-B9A6-7BE4A8488A16}" srcOrd="1" destOrd="0" presId="urn:microsoft.com/office/officeart/2005/8/layout/hChevron3"/>
    <dgm:cxn modelId="{B453DDDB-F4AD-486F-8053-F9B1D2D04492}" type="presParOf" srcId="{1CE7494E-9802-4300-A510-E9EC86580A9B}" destId="{94694F96-BB15-4594-9D04-D0F1DD901767}" srcOrd="2" destOrd="0" presId="urn:microsoft.com/office/officeart/2005/8/layout/hChevron3"/>
    <dgm:cxn modelId="{F2595EE2-CE57-4E3B-BCD8-DFC0F38F3A60}" type="presParOf" srcId="{1CE7494E-9802-4300-A510-E9EC86580A9B}" destId="{A6C5F297-55D5-4D8E-90E6-1D9E6B0DA6B4}" srcOrd="3" destOrd="0" presId="urn:microsoft.com/office/officeart/2005/8/layout/hChevron3"/>
    <dgm:cxn modelId="{9F22F3CA-37A7-4C1A-9151-A5FA80A1E39A}" type="presParOf" srcId="{1CE7494E-9802-4300-A510-E9EC86580A9B}" destId="{1DA63969-08EA-4021-9D17-E84F0B850C3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93BE4C-B953-4C69-B1B1-5D912FB98A61}" type="doc">
      <dgm:prSet loTypeId="urn:microsoft.com/office/officeart/2005/8/layout/hChevron3" loCatId="process" qsTypeId="urn:microsoft.com/office/officeart/2005/8/quickstyle/simple1" qsCatId="simple" csTypeId="urn:microsoft.com/office/officeart/2005/8/colors/accent1_2" csCatId="accent1" phldr="1"/>
      <dgm:spPr/>
    </dgm:pt>
    <dgm:pt modelId="{78FA3230-0A79-46A1-8377-40B3A251E1A6}">
      <dgm:prSet phldrT="[Metin]" custT="1"/>
      <dgm:spPr/>
      <dgm:t>
        <a:bodyPr/>
        <a:lstStyle/>
        <a:p>
          <a:r>
            <a:rPr lang="tr-TR" sz="2800" dirty="0"/>
            <a:t>El hijyeni</a:t>
          </a:r>
        </a:p>
      </dgm:t>
    </dgm:pt>
    <dgm:pt modelId="{FD779321-BAC4-43C8-AB47-9F7F26351974}" type="parTrans" cxnId="{0EC7A516-BB25-40BC-B0E2-1F57D9755988}">
      <dgm:prSet/>
      <dgm:spPr/>
      <dgm:t>
        <a:bodyPr/>
        <a:lstStyle/>
        <a:p>
          <a:endParaRPr lang="tr-TR"/>
        </a:p>
      </dgm:t>
    </dgm:pt>
    <dgm:pt modelId="{CFD9EA22-E668-49F1-ACE7-2901917D2479}" type="sibTrans" cxnId="{0EC7A516-BB25-40BC-B0E2-1F57D9755988}">
      <dgm:prSet/>
      <dgm:spPr/>
      <dgm:t>
        <a:bodyPr/>
        <a:lstStyle/>
        <a:p>
          <a:endParaRPr lang="tr-TR"/>
        </a:p>
      </dgm:t>
    </dgm:pt>
    <dgm:pt modelId="{9721A95A-B6C4-40F6-BA6F-1B7C5E0CC809}">
      <dgm:prSet phldrT="[Metin]"/>
      <dgm:spPr/>
      <dgm:t>
        <a:bodyPr/>
        <a:lstStyle/>
        <a:p>
          <a:r>
            <a:rPr lang="tr-TR" dirty="0"/>
            <a:t>Steril malzeme</a:t>
          </a:r>
        </a:p>
      </dgm:t>
    </dgm:pt>
    <dgm:pt modelId="{619C69DA-E701-4A17-B6FE-2EF3F4FDDE35}" type="parTrans" cxnId="{FF73ECDA-C8E1-47FF-80D0-5414D1227353}">
      <dgm:prSet/>
      <dgm:spPr/>
      <dgm:t>
        <a:bodyPr/>
        <a:lstStyle/>
        <a:p>
          <a:endParaRPr lang="tr-TR"/>
        </a:p>
      </dgm:t>
    </dgm:pt>
    <dgm:pt modelId="{86AC09A4-B9D1-4A91-833E-8598210B5133}" type="sibTrans" cxnId="{FF73ECDA-C8E1-47FF-80D0-5414D1227353}">
      <dgm:prSet/>
      <dgm:spPr/>
      <dgm:t>
        <a:bodyPr/>
        <a:lstStyle/>
        <a:p>
          <a:endParaRPr lang="tr-TR"/>
        </a:p>
      </dgm:t>
    </dgm:pt>
    <dgm:pt modelId="{F28A7C79-E906-407D-B027-86D831E7F2EB}">
      <dgm:prSet phldrT="[Metin]" custT="1"/>
      <dgm:spPr/>
      <dgm:t>
        <a:bodyPr/>
        <a:lstStyle/>
        <a:p>
          <a:r>
            <a:rPr lang="tr-TR" sz="2800" dirty="0"/>
            <a:t>Eğitimli personel</a:t>
          </a:r>
        </a:p>
      </dgm:t>
    </dgm:pt>
    <dgm:pt modelId="{3586FA43-92F2-475F-B4E3-DE7AC684EDF5}" type="sibTrans" cxnId="{764E1555-7E3D-492E-A8C8-81DA2D08FD9C}">
      <dgm:prSet/>
      <dgm:spPr/>
      <dgm:t>
        <a:bodyPr/>
        <a:lstStyle/>
        <a:p>
          <a:endParaRPr lang="tr-TR"/>
        </a:p>
      </dgm:t>
    </dgm:pt>
    <dgm:pt modelId="{E3836A79-FF32-40CF-BEE6-86FC2C006B85}" type="parTrans" cxnId="{764E1555-7E3D-492E-A8C8-81DA2D08FD9C}">
      <dgm:prSet/>
      <dgm:spPr/>
      <dgm:t>
        <a:bodyPr/>
        <a:lstStyle/>
        <a:p>
          <a:endParaRPr lang="tr-TR"/>
        </a:p>
      </dgm:t>
    </dgm:pt>
    <dgm:pt modelId="{1CE7494E-9802-4300-A510-E9EC86580A9B}" type="pres">
      <dgm:prSet presAssocID="{2493BE4C-B953-4C69-B1B1-5D912FB98A61}" presName="Name0" presStyleCnt="0">
        <dgm:presLayoutVars>
          <dgm:dir/>
          <dgm:resizeHandles val="exact"/>
        </dgm:presLayoutVars>
      </dgm:prSet>
      <dgm:spPr/>
    </dgm:pt>
    <dgm:pt modelId="{02B88D0C-B935-4C0E-A1B8-F878A2E5DAAF}" type="pres">
      <dgm:prSet presAssocID="{F28A7C79-E906-407D-B027-86D831E7F2EB}" presName="parTxOnly" presStyleLbl="node1" presStyleIdx="0" presStyleCnt="3">
        <dgm:presLayoutVars>
          <dgm:bulletEnabled val="1"/>
        </dgm:presLayoutVars>
      </dgm:prSet>
      <dgm:spPr/>
    </dgm:pt>
    <dgm:pt modelId="{04D92C33-50E2-4835-B9A6-7BE4A8488A16}" type="pres">
      <dgm:prSet presAssocID="{3586FA43-92F2-475F-B4E3-DE7AC684EDF5}" presName="parSpace" presStyleCnt="0"/>
      <dgm:spPr/>
    </dgm:pt>
    <dgm:pt modelId="{94694F96-BB15-4594-9D04-D0F1DD901767}" type="pres">
      <dgm:prSet presAssocID="{78FA3230-0A79-46A1-8377-40B3A251E1A6}" presName="parTxOnly" presStyleLbl="node1" presStyleIdx="1" presStyleCnt="3">
        <dgm:presLayoutVars>
          <dgm:bulletEnabled val="1"/>
        </dgm:presLayoutVars>
      </dgm:prSet>
      <dgm:spPr/>
    </dgm:pt>
    <dgm:pt modelId="{A6C5F297-55D5-4D8E-90E6-1D9E6B0DA6B4}" type="pres">
      <dgm:prSet presAssocID="{CFD9EA22-E668-49F1-ACE7-2901917D2479}" presName="parSpace" presStyleCnt="0"/>
      <dgm:spPr/>
    </dgm:pt>
    <dgm:pt modelId="{1DA63969-08EA-4021-9D17-E84F0B850C31}" type="pres">
      <dgm:prSet presAssocID="{9721A95A-B6C4-40F6-BA6F-1B7C5E0CC809}" presName="parTxOnly" presStyleLbl="node1" presStyleIdx="2" presStyleCnt="3" custLinFactNeighborX="88152">
        <dgm:presLayoutVars>
          <dgm:bulletEnabled val="1"/>
        </dgm:presLayoutVars>
      </dgm:prSet>
      <dgm:spPr/>
    </dgm:pt>
  </dgm:ptLst>
  <dgm:cxnLst>
    <dgm:cxn modelId="{0EC7A516-BB25-40BC-B0E2-1F57D9755988}" srcId="{2493BE4C-B953-4C69-B1B1-5D912FB98A61}" destId="{78FA3230-0A79-46A1-8377-40B3A251E1A6}" srcOrd="1" destOrd="0" parTransId="{FD779321-BAC4-43C8-AB47-9F7F26351974}" sibTransId="{CFD9EA22-E668-49F1-ACE7-2901917D2479}"/>
    <dgm:cxn modelId="{63ECB323-C066-40A3-9348-F172FD98970A}" type="presOf" srcId="{F28A7C79-E906-407D-B027-86D831E7F2EB}" destId="{02B88D0C-B935-4C0E-A1B8-F878A2E5DAAF}" srcOrd="0" destOrd="0" presId="urn:microsoft.com/office/officeart/2005/8/layout/hChevron3"/>
    <dgm:cxn modelId="{9521D72A-E644-484D-A1D7-4EE728D3810A}" type="presOf" srcId="{78FA3230-0A79-46A1-8377-40B3A251E1A6}" destId="{94694F96-BB15-4594-9D04-D0F1DD901767}" srcOrd="0" destOrd="0" presId="urn:microsoft.com/office/officeart/2005/8/layout/hChevron3"/>
    <dgm:cxn modelId="{764E1555-7E3D-492E-A8C8-81DA2D08FD9C}" srcId="{2493BE4C-B953-4C69-B1B1-5D912FB98A61}" destId="{F28A7C79-E906-407D-B027-86D831E7F2EB}" srcOrd="0" destOrd="0" parTransId="{E3836A79-FF32-40CF-BEE6-86FC2C006B85}" sibTransId="{3586FA43-92F2-475F-B4E3-DE7AC684EDF5}"/>
    <dgm:cxn modelId="{D9B25986-4B1E-470E-B92D-33539DC31DC8}" type="presOf" srcId="{2493BE4C-B953-4C69-B1B1-5D912FB98A61}" destId="{1CE7494E-9802-4300-A510-E9EC86580A9B}" srcOrd="0" destOrd="0" presId="urn:microsoft.com/office/officeart/2005/8/layout/hChevron3"/>
    <dgm:cxn modelId="{FF73ECDA-C8E1-47FF-80D0-5414D1227353}" srcId="{2493BE4C-B953-4C69-B1B1-5D912FB98A61}" destId="{9721A95A-B6C4-40F6-BA6F-1B7C5E0CC809}" srcOrd="2" destOrd="0" parTransId="{619C69DA-E701-4A17-B6FE-2EF3F4FDDE35}" sibTransId="{86AC09A4-B9D1-4A91-833E-8598210B5133}"/>
    <dgm:cxn modelId="{9EA74EFC-5E9B-4C59-86D8-4D6438EB0ECC}" type="presOf" srcId="{9721A95A-B6C4-40F6-BA6F-1B7C5E0CC809}" destId="{1DA63969-08EA-4021-9D17-E84F0B850C31}" srcOrd="0" destOrd="0" presId="urn:microsoft.com/office/officeart/2005/8/layout/hChevron3"/>
    <dgm:cxn modelId="{89BF0EE2-9D10-4804-9F60-B2B71CFD23F2}" type="presParOf" srcId="{1CE7494E-9802-4300-A510-E9EC86580A9B}" destId="{02B88D0C-B935-4C0E-A1B8-F878A2E5DAAF}" srcOrd="0" destOrd="0" presId="urn:microsoft.com/office/officeart/2005/8/layout/hChevron3"/>
    <dgm:cxn modelId="{03140DB9-0F23-4ED7-8BA8-2D1BBCE3DF39}" type="presParOf" srcId="{1CE7494E-9802-4300-A510-E9EC86580A9B}" destId="{04D92C33-50E2-4835-B9A6-7BE4A8488A16}" srcOrd="1" destOrd="0" presId="urn:microsoft.com/office/officeart/2005/8/layout/hChevron3"/>
    <dgm:cxn modelId="{B453DDDB-F4AD-486F-8053-F9B1D2D04492}" type="presParOf" srcId="{1CE7494E-9802-4300-A510-E9EC86580A9B}" destId="{94694F96-BB15-4594-9D04-D0F1DD901767}" srcOrd="2" destOrd="0" presId="urn:microsoft.com/office/officeart/2005/8/layout/hChevron3"/>
    <dgm:cxn modelId="{F2595EE2-CE57-4E3B-BCD8-DFC0F38F3A60}" type="presParOf" srcId="{1CE7494E-9802-4300-A510-E9EC86580A9B}" destId="{A6C5F297-55D5-4D8E-90E6-1D9E6B0DA6B4}" srcOrd="3" destOrd="0" presId="urn:microsoft.com/office/officeart/2005/8/layout/hChevron3"/>
    <dgm:cxn modelId="{9F22F3CA-37A7-4C1A-9151-A5FA80A1E39A}" type="presParOf" srcId="{1CE7494E-9802-4300-A510-E9EC86580A9B}" destId="{1DA63969-08EA-4021-9D17-E84F0B850C3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88D0C-B935-4C0E-A1B8-F878A2E5DAAF}">
      <dsp:nvSpPr>
        <dsp:cNvPr id="0" name=""/>
        <dsp:cNvSpPr/>
      </dsp:nvSpPr>
      <dsp:spPr>
        <a:xfrm>
          <a:off x="2849" y="1513054"/>
          <a:ext cx="2491542" cy="99661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Eğitimli personel</a:t>
          </a:r>
        </a:p>
      </dsp:txBody>
      <dsp:txXfrm>
        <a:off x="2849" y="1513054"/>
        <a:ext cx="2242388" cy="996616"/>
      </dsp:txXfrm>
    </dsp:sp>
    <dsp:sp modelId="{94694F96-BB15-4594-9D04-D0F1DD901767}">
      <dsp:nvSpPr>
        <dsp:cNvPr id="0" name=""/>
        <dsp:cNvSpPr/>
      </dsp:nvSpPr>
      <dsp:spPr>
        <a:xfrm>
          <a:off x="1996082"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El hijyeni</a:t>
          </a:r>
        </a:p>
      </dsp:txBody>
      <dsp:txXfrm>
        <a:off x="2494390" y="1513054"/>
        <a:ext cx="1494926" cy="996616"/>
      </dsp:txXfrm>
    </dsp:sp>
    <dsp:sp modelId="{1DA63969-08EA-4021-9D17-E84F0B850C31}">
      <dsp:nvSpPr>
        <dsp:cNvPr id="0" name=""/>
        <dsp:cNvSpPr/>
      </dsp:nvSpPr>
      <dsp:spPr>
        <a:xfrm>
          <a:off x="3992165"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Steril malzeme</a:t>
          </a:r>
        </a:p>
      </dsp:txBody>
      <dsp:txXfrm>
        <a:off x="4490473" y="1513054"/>
        <a:ext cx="1494926" cy="99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88D0C-B935-4C0E-A1B8-F878A2E5DAAF}">
      <dsp:nvSpPr>
        <dsp:cNvPr id="0" name=""/>
        <dsp:cNvSpPr/>
      </dsp:nvSpPr>
      <dsp:spPr>
        <a:xfrm>
          <a:off x="2849" y="1513054"/>
          <a:ext cx="2491542" cy="99661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Eğitimli personel</a:t>
          </a:r>
        </a:p>
      </dsp:txBody>
      <dsp:txXfrm>
        <a:off x="2849" y="1513054"/>
        <a:ext cx="2242388" cy="996616"/>
      </dsp:txXfrm>
    </dsp:sp>
    <dsp:sp modelId="{94694F96-BB15-4594-9D04-D0F1DD901767}">
      <dsp:nvSpPr>
        <dsp:cNvPr id="0" name=""/>
        <dsp:cNvSpPr/>
      </dsp:nvSpPr>
      <dsp:spPr>
        <a:xfrm>
          <a:off x="1996082"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El hijyeni</a:t>
          </a:r>
        </a:p>
      </dsp:txBody>
      <dsp:txXfrm>
        <a:off x="2494390" y="1513054"/>
        <a:ext cx="1494926" cy="996616"/>
      </dsp:txXfrm>
    </dsp:sp>
    <dsp:sp modelId="{1DA63969-08EA-4021-9D17-E84F0B850C31}">
      <dsp:nvSpPr>
        <dsp:cNvPr id="0" name=""/>
        <dsp:cNvSpPr/>
      </dsp:nvSpPr>
      <dsp:spPr>
        <a:xfrm>
          <a:off x="3992165"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Steril malzeme</a:t>
          </a:r>
        </a:p>
      </dsp:txBody>
      <dsp:txXfrm>
        <a:off x="4490473" y="1513054"/>
        <a:ext cx="1494926" cy="99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88D0C-B935-4C0E-A1B8-F878A2E5DAAF}">
      <dsp:nvSpPr>
        <dsp:cNvPr id="0" name=""/>
        <dsp:cNvSpPr/>
      </dsp:nvSpPr>
      <dsp:spPr>
        <a:xfrm>
          <a:off x="2849" y="1513054"/>
          <a:ext cx="2491542" cy="99661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Eğitimli personel</a:t>
          </a:r>
        </a:p>
      </dsp:txBody>
      <dsp:txXfrm>
        <a:off x="2849" y="1513054"/>
        <a:ext cx="2242388" cy="996616"/>
      </dsp:txXfrm>
    </dsp:sp>
    <dsp:sp modelId="{94694F96-BB15-4594-9D04-D0F1DD901767}">
      <dsp:nvSpPr>
        <dsp:cNvPr id="0" name=""/>
        <dsp:cNvSpPr/>
      </dsp:nvSpPr>
      <dsp:spPr>
        <a:xfrm>
          <a:off x="1996082"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El hijyeni</a:t>
          </a:r>
        </a:p>
      </dsp:txBody>
      <dsp:txXfrm>
        <a:off x="2494390" y="1513054"/>
        <a:ext cx="1494926" cy="996616"/>
      </dsp:txXfrm>
    </dsp:sp>
    <dsp:sp modelId="{1DA63969-08EA-4021-9D17-E84F0B850C31}">
      <dsp:nvSpPr>
        <dsp:cNvPr id="0" name=""/>
        <dsp:cNvSpPr/>
      </dsp:nvSpPr>
      <dsp:spPr>
        <a:xfrm>
          <a:off x="3992165"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Steril malzeme</a:t>
          </a:r>
        </a:p>
      </dsp:txBody>
      <dsp:txXfrm>
        <a:off x="4490473" y="1513054"/>
        <a:ext cx="1494926" cy="996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88D0C-B935-4C0E-A1B8-F878A2E5DAAF}">
      <dsp:nvSpPr>
        <dsp:cNvPr id="0" name=""/>
        <dsp:cNvSpPr/>
      </dsp:nvSpPr>
      <dsp:spPr>
        <a:xfrm>
          <a:off x="2849" y="1513054"/>
          <a:ext cx="2491542" cy="99661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Eğitimli personel</a:t>
          </a:r>
        </a:p>
      </dsp:txBody>
      <dsp:txXfrm>
        <a:off x="2849" y="1513054"/>
        <a:ext cx="2242388" cy="996616"/>
      </dsp:txXfrm>
    </dsp:sp>
    <dsp:sp modelId="{94694F96-BB15-4594-9D04-D0F1DD901767}">
      <dsp:nvSpPr>
        <dsp:cNvPr id="0" name=""/>
        <dsp:cNvSpPr/>
      </dsp:nvSpPr>
      <dsp:spPr>
        <a:xfrm>
          <a:off x="1996082"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El hijyeni</a:t>
          </a:r>
        </a:p>
      </dsp:txBody>
      <dsp:txXfrm>
        <a:off x="2494390" y="1513054"/>
        <a:ext cx="1494926" cy="996616"/>
      </dsp:txXfrm>
    </dsp:sp>
    <dsp:sp modelId="{1DA63969-08EA-4021-9D17-E84F0B850C31}">
      <dsp:nvSpPr>
        <dsp:cNvPr id="0" name=""/>
        <dsp:cNvSpPr/>
      </dsp:nvSpPr>
      <dsp:spPr>
        <a:xfrm>
          <a:off x="3992165" y="1513054"/>
          <a:ext cx="2491542" cy="9966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tr-TR" sz="2800" kern="1200" dirty="0"/>
            <a:t>Steril malzeme</a:t>
          </a:r>
        </a:p>
      </dsp:txBody>
      <dsp:txXfrm>
        <a:off x="4490473" y="1513054"/>
        <a:ext cx="1494926" cy="9966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C7A67FAC-FE50-DAA2-EDEA-B5949CB86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95C262B1-420C-E6FE-C2C7-5FE0DBD55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4F398-5019-4465-9237-CB6C22194D7B}" type="datetimeFigureOut">
              <a:rPr lang="tr-TR" smtClean="0"/>
              <a:t>19.08.2025</a:t>
            </a:fld>
            <a:endParaRPr lang="tr-TR"/>
          </a:p>
        </p:txBody>
      </p:sp>
      <p:sp>
        <p:nvSpPr>
          <p:cNvPr id="4" name="Alt Bilgi Yer Tutucusu 3">
            <a:extLst>
              <a:ext uri="{FF2B5EF4-FFF2-40B4-BE49-F238E27FC236}">
                <a16:creationId xmlns:a16="http://schemas.microsoft.com/office/drawing/2014/main" id="{840E2E48-174D-BE77-B3C0-F359EB7A9B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319ADBB2-0971-4F7A-3CF0-595E369C8D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153913-B382-47EB-A118-0BD57E968FA1}" type="slidenum">
              <a:rPr lang="tr-TR" smtClean="0"/>
              <a:t>‹#›</a:t>
            </a:fld>
            <a:endParaRPr lang="tr-TR"/>
          </a:p>
        </p:txBody>
      </p:sp>
    </p:spTree>
    <p:extLst>
      <p:ext uri="{BB962C8B-B14F-4D97-AF65-F5344CB8AC3E}">
        <p14:creationId xmlns:p14="http://schemas.microsoft.com/office/powerpoint/2010/main" val="2503109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929F3-3EDC-4949-84AE-32CDAE13995E}" type="datetimeFigureOut">
              <a:rPr lang="tr-TR" smtClean="0"/>
              <a:t>19.08.2025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D604E-46F1-4FC0-A8C5-2B423D9762CA}" type="slidenum">
              <a:rPr lang="tr-TR" smtClean="0"/>
              <a:t>‹#›</a:t>
            </a:fld>
            <a:endParaRPr lang="tr-TR"/>
          </a:p>
        </p:txBody>
      </p:sp>
    </p:spTree>
    <p:extLst>
      <p:ext uri="{BB962C8B-B14F-4D97-AF65-F5344CB8AC3E}">
        <p14:creationId xmlns:p14="http://schemas.microsoft.com/office/powerpoint/2010/main" val="70097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slayt yapılacak</a:t>
            </a:r>
          </a:p>
        </p:txBody>
      </p:sp>
      <p:sp>
        <p:nvSpPr>
          <p:cNvPr id="4" name="Slayt Numarası Yer Tutucusu 3"/>
          <p:cNvSpPr>
            <a:spLocks noGrp="1"/>
          </p:cNvSpPr>
          <p:nvPr>
            <p:ph type="sldNum" sz="quarter" idx="5"/>
          </p:nvPr>
        </p:nvSpPr>
        <p:spPr/>
        <p:txBody>
          <a:bodyPr/>
          <a:lstStyle/>
          <a:p>
            <a:fld id="{397D604E-46F1-4FC0-A8C5-2B423D9762CA}" type="slidenum">
              <a:rPr lang="tr-TR" smtClean="0"/>
              <a:t>2</a:t>
            </a:fld>
            <a:endParaRPr lang="tr-TR"/>
          </a:p>
        </p:txBody>
      </p:sp>
    </p:spTree>
    <p:extLst>
      <p:ext uri="{BB962C8B-B14F-4D97-AF65-F5344CB8AC3E}">
        <p14:creationId xmlns:p14="http://schemas.microsoft.com/office/powerpoint/2010/main" val="404535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7F4E3-2625-4CEB-235D-4B3C4291955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773D560-25E4-5F7A-0E0F-B53AE5D48FD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DEC67B-0FAB-ED80-9345-A0FB45A6521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60757D2-B488-EADA-93E4-855118009558}"/>
              </a:ext>
            </a:extLst>
          </p:cNvPr>
          <p:cNvSpPr>
            <a:spLocks noGrp="1"/>
          </p:cNvSpPr>
          <p:nvPr>
            <p:ph type="sldNum" sz="quarter" idx="5"/>
          </p:nvPr>
        </p:nvSpPr>
        <p:spPr/>
        <p:txBody>
          <a:bodyPr/>
          <a:lstStyle/>
          <a:p>
            <a:fld id="{397D604E-46F1-4FC0-A8C5-2B423D9762CA}" type="slidenum">
              <a:rPr lang="tr-TR" smtClean="0"/>
              <a:t>41</a:t>
            </a:fld>
            <a:endParaRPr lang="tr-TR"/>
          </a:p>
        </p:txBody>
      </p:sp>
    </p:spTree>
    <p:extLst>
      <p:ext uri="{BB962C8B-B14F-4D97-AF65-F5344CB8AC3E}">
        <p14:creationId xmlns:p14="http://schemas.microsoft.com/office/powerpoint/2010/main" val="351623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43</a:t>
            </a:fld>
            <a:endParaRPr lang="tr-TR"/>
          </a:p>
        </p:txBody>
      </p:sp>
    </p:spTree>
    <p:extLst>
      <p:ext uri="{BB962C8B-B14F-4D97-AF65-F5344CB8AC3E}">
        <p14:creationId xmlns:p14="http://schemas.microsoft.com/office/powerpoint/2010/main" val="389843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D7DD-11FF-DF35-7611-719F48A335D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11DFEE0-00BB-01BB-116D-13E4A384D4E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47668C3-B650-E19C-DA06-1704CEB8DF77}"/>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8571ABD-0F4A-5B13-9F5A-7D411A7AE3CF}"/>
              </a:ext>
            </a:extLst>
          </p:cNvPr>
          <p:cNvSpPr>
            <a:spLocks noGrp="1"/>
          </p:cNvSpPr>
          <p:nvPr>
            <p:ph type="sldNum" sz="quarter" idx="5"/>
          </p:nvPr>
        </p:nvSpPr>
        <p:spPr/>
        <p:txBody>
          <a:bodyPr/>
          <a:lstStyle/>
          <a:p>
            <a:fld id="{397D604E-46F1-4FC0-A8C5-2B423D9762CA}" type="slidenum">
              <a:rPr lang="tr-TR" smtClean="0"/>
              <a:t>44</a:t>
            </a:fld>
            <a:endParaRPr lang="tr-TR"/>
          </a:p>
        </p:txBody>
      </p:sp>
    </p:spTree>
    <p:extLst>
      <p:ext uri="{BB962C8B-B14F-4D97-AF65-F5344CB8AC3E}">
        <p14:creationId xmlns:p14="http://schemas.microsoft.com/office/powerpoint/2010/main" val="382280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1BA4C-2B21-5E60-4199-9EF6C37F50D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0B19599-A33C-6E58-48EF-11BB0BF0618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9580FE6-668F-69AC-A415-91544744E81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205FE89-9B89-DFA4-06E3-41BEC0F305D3}"/>
              </a:ext>
            </a:extLst>
          </p:cNvPr>
          <p:cNvSpPr>
            <a:spLocks noGrp="1"/>
          </p:cNvSpPr>
          <p:nvPr>
            <p:ph type="sldNum" sz="quarter" idx="5"/>
          </p:nvPr>
        </p:nvSpPr>
        <p:spPr/>
        <p:txBody>
          <a:bodyPr/>
          <a:lstStyle/>
          <a:p>
            <a:fld id="{397D604E-46F1-4FC0-A8C5-2B423D9762CA}" type="slidenum">
              <a:rPr lang="tr-TR" smtClean="0"/>
              <a:t>45</a:t>
            </a:fld>
            <a:endParaRPr lang="tr-TR"/>
          </a:p>
        </p:txBody>
      </p:sp>
    </p:spTree>
    <p:extLst>
      <p:ext uri="{BB962C8B-B14F-4D97-AF65-F5344CB8AC3E}">
        <p14:creationId xmlns:p14="http://schemas.microsoft.com/office/powerpoint/2010/main" val="243831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10FC2-E5DB-21AD-E451-8F8A5CD6843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A418A48-F378-2F20-31FA-807690BCB9B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0FA016D-DA78-75A8-7EAB-72C516A5B9A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67C1150-5A85-3FFB-C35D-D8A82A35ED74}"/>
              </a:ext>
            </a:extLst>
          </p:cNvPr>
          <p:cNvSpPr>
            <a:spLocks noGrp="1"/>
          </p:cNvSpPr>
          <p:nvPr>
            <p:ph type="sldNum" sz="quarter" idx="5"/>
          </p:nvPr>
        </p:nvSpPr>
        <p:spPr/>
        <p:txBody>
          <a:bodyPr/>
          <a:lstStyle/>
          <a:p>
            <a:fld id="{397D604E-46F1-4FC0-A8C5-2B423D9762CA}" type="slidenum">
              <a:rPr lang="tr-TR" smtClean="0"/>
              <a:t>46</a:t>
            </a:fld>
            <a:endParaRPr lang="tr-TR"/>
          </a:p>
        </p:txBody>
      </p:sp>
    </p:spTree>
    <p:extLst>
      <p:ext uri="{BB962C8B-B14F-4D97-AF65-F5344CB8AC3E}">
        <p14:creationId xmlns:p14="http://schemas.microsoft.com/office/powerpoint/2010/main" val="412207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12</a:t>
            </a:fld>
            <a:endParaRPr lang="tr-TR"/>
          </a:p>
        </p:txBody>
      </p:sp>
    </p:spTree>
    <p:extLst>
      <p:ext uri="{BB962C8B-B14F-4D97-AF65-F5344CB8AC3E}">
        <p14:creationId xmlns:p14="http://schemas.microsoft.com/office/powerpoint/2010/main" val="100624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14</a:t>
            </a:fld>
            <a:endParaRPr lang="tr-TR"/>
          </a:p>
        </p:txBody>
      </p:sp>
    </p:spTree>
    <p:extLst>
      <p:ext uri="{BB962C8B-B14F-4D97-AF65-F5344CB8AC3E}">
        <p14:creationId xmlns:p14="http://schemas.microsoft.com/office/powerpoint/2010/main" val="29200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3251-0DAA-0249-9A1D-769553D58F3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A9FB4F5-6DDD-1F87-7AC8-DEC67D040AF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AF1D4F-51ED-175D-A144-E373F5FEBC53}"/>
              </a:ext>
            </a:extLst>
          </p:cNvPr>
          <p:cNvSpPr>
            <a:spLocks noGrp="1"/>
          </p:cNvSpPr>
          <p:nvPr>
            <p:ph type="body" idx="1"/>
          </p:nvPr>
        </p:nvSpPr>
        <p:spPr/>
        <p:txBody>
          <a:bodyPr/>
          <a:lstStyle/>
          <a:p>
            <a:r>
              <a:rPr lang="tr-TR" sz="1200" b="1" dirty="0"/>
              <a:t>🔹</a:t>
            </a:r>
            <a:endParaRPr lang="tr-TR" dirty="0"/>
          </a:p>
        </p:txBody>
      </p:sp>
      <p:sp>
        <p:nvSpPr>
          <p:cNvPr id="4" name="Slayt Numarası Yer Tutucusu 3">
            <a:extLst>
              <a:ext uri="{FF2B5EF4-FFF2-40B4-BE49-F238E27FC236}">
                <a16:creationId xmlns:a16="http://schemas.microsoft.com/office/drawing/2014/main" id="{98145BAF-735C-73DC-EB45-9097146D3E1A}"/>
              </a:ext>
            </a:extLst>
          </p:cNvPr>
          <p:cNvSpPr>
            <a:spLocks noGrp="1"/>
          </p:cNvSpPr>
          <p:nvPr>
            <p:ph type="sldNum" sz="quarter" idx="5"/>
          </p:nvPr>
        </p:nvSpPr>
        <p:spPr/>
        <p:txBody>
          <a:bodyPr/>
          <a:lstStyle/>
          <a:p>
            <a:fld id="{397D604E-46F1-4FC0-A8C5-2B423D9762CA}" type="slidenum">
              <a:rPr lang="tr-TR" smtClean="0"/>
              <a:t>15</a:t>
            </a:fld>
            <a:endParaRPr lang="tr-TR"/>
          </a:p>
        </p:txBody>
      </p:sp>
    </p:spTree>
    <p:extLst>
      <p:ext uri="{BB962C8B-B14F-4D97-AF65-F5344CB8AC3E}">
        <p14:creationId xmlns:p14="http://schemas.microsoft.com/office/powerpoint/2010/main" val="343445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25</a:t>
            </a:fld>
            <a:endParaRPr lang="tr-TR"/>
          </a:p>
        </p:txBody>
      </p:sp>
    </p:spTree>
    <p:extLst>
      <p:ext uri="{BB962C8B-B14F-4D97-AF65-F5344CB8AC3E}">
        <p14:creationId xmlns:p14="http://schemas.microsoft.com/office/powerpoint/2010/main" val="283161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26</a:t>
            </a:fld>
            <a:endParaRPr lang="tr-TR"/>
          </a:p>
        </p:txBody>
      </p:sp>
    </p:spTree>
    <p:extLst>
      <p:ext uri="{BB962C8B-B14F-4D97-AF65-F5344CB8AC3E}">
        <p14:creationId xmlns:p14="http://schemas.microsoft.com/office/powerpoint/2010/main" val="32769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30</a:t>
            </a:fld>
            <a:endParaRPr lang="tr-TR"/>
          </a:p>
        </p:txBody>
      </p:sp>
    </p:spTree>
    <p:extLst>
      <p:ext uri="{BB962C8B-B14F-4D97-AF65-F5344CB8AC3E}">
        <p14:creationId xmlns:p14="http://schemas.microsoft.com/office/powerpoint/2010/main" val="220419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31</a:t>
            </a:fld>
            <a:endParaRPr lang="tr-TR"/>
          </a:p>
        </p:txBody>
      </p:sp>
    </p:spTree>
    <p:extLst>
      <p:ext uri="{BB962C8B-B14F-4D97-AF65-F5344CB8AC3E}">
        <p14:creationId xmlns:p14="http://schemas.microsoft.com/office/powerpoint/2010/main" val="329856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7D604E-46F1-4FC0-A8C5-2B423D9762CA}" type="slidenum">
              <a:rPr lang="tr-TR" smtClean="0"/>
              <a:t>34</a:t>
            </a:fld>
            <a:endParaRPr lang="tr-TR"/>
          </a:p>
        </p:txBody>
      </p:sp>
    </p:spTree>
    <p:extLst>
      <p:ext uri="{BB962C8B-B14F-4D97-AF65-F5344CB8AC3E}">
        <p14:creationId xmlns:p14="http://schemas.microsoft.com/office/powerpoint/2010/main" val="110606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19.08.2025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a:extLst>
              <a:ext uri="{FF2B5EF4-FFF2-40B4-BE49-F238E27FC236}">
                <a16:creationId xmlns:a16="http://schemas.microsoft.com/office/drawing/2014/main" id="{F3FB5E35-D8F7-EE44-1B83-9C88AF90F5DE}"/>
              </a:ext>
            </a:extLst>
          </p:cNvPr>
          <p:cNvPicPr>
            <a:picLocks noChangeAspect="1"/>
          </p:cNvPicPr>
          <p:nvPr userDrawn="1"/>
        </p:nvPicPr>
        <p:blipFill>
          <a:blip r:embed="rId2"/>
          <a:srcRect l="21985" r="19969"/>
          <a:stretch/>
        </p:blipFill>
        <p:spPr>
          <a:xfrm>
            <a:off x="9900458" y="162429"/>
            <a:ext cx="2039841" cy="1382232"/>
          </a:xfrm>
          <a:prstGeom prst="rect">
            <a:avLst/>
          </a:prstGeom>
        </p:spPr>
      </p:pic>
    </p:spTree>
    <p:extLst>
      <p:ext uri="{BB962C8B-B14F-4D97-AF65-F5344CB8AC3E}">
        <p14:creationId xmlns:p14="http://schemas.microsoft.com/office/powerpoint/2010/main" val="241179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19.08.2025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7" name="Resim 6">
            <a:extLst>
              <a:ext uri="{FF2B5EF4-FFF2-40B4-BE49-F238E27FC236}">
                <a16:creationId xmlns:a16="http://schemas.microsoft.com/office/drawing/2014/main" id="{5F34F58B-DD1C-1E1E-1AC8-08EB1F957DDD}"/>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11388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19.08.2025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9" name="Resim 8">
            <a:extLst>
              <a:ext uri="{FF2B5EF4-FFF2-40B4-BE49-F238E27FC236}">
                <a16:creationId xmlns:a16="http://schemas.microsoft.com/office/drawing/2014/main" id="{82F283FC-284A-E90C-F6AF-B2A3F5380B2E}"/>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1619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19.08.2025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pic>
        <p:nvPicPr>
          <p:cNvPr id="7" name="Resim 6">
            <a:extLst>
              <a:ext uri="{FF2B5EF4-FFF2-40B4-BE49-F238E27FC236}">
                <a16:creationId xmlns:a16="http://schemas.microsoft.com/office/drawing/2014/main" id="{849D80AB-B521-0D6B-B727-0D9C4B2E4AD1}"/>
              </a:ext>
            </a:extLst>
          </p:cNvPr>
          <p:cNvPicPr>
            <a:picLocks noChangeAspect="1"/>
          </p:cNvPicPr>
          <p:nvPr userDrawn="1"/>
        </p:nvPicPr>
        <p:blipFill>
          <a:blip r:embed="rId2"/>
          <a:srcRect l="21985" r="19969"/>
          <a:stretch/>
        </p:blipFill>
        <p:spPr>
          <a:xfrm>
            <a:off x="9900458" y="107250"/>
            <a:ext cx="2039841" cy="1382232"/>
          </a:xfrm>
          <a:prstGeom prst="rect">
            <a:avLst/>
          </a:prstGeom>
        </p:spPr>
      </p:pic>
    </p:spTree>
    <p:extLst>
      <p:ext uri="{BB962C8B-B14F-4D97-AF65-F5344CB8AC3E}">
        <p14:creationId xmlns:p14="http://schemas.microsoft.com/office/powerpoint/2010/main" val="315501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63A697-B6D2-413C-A828-670B4DB2AE09}" type="datetimeFigureOut">
              <a:rPr lang="tr-TR" smtClean="0"/>
              <a:t>19.08.2025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22C7D57E-3315-0540-E869-886916C76F23}"/>
              </a:ext>
            </a:extLst>
          </p:cNvPr>
          <p:cNvPicPr>
            <a:picLocks noChangeAspect="1"/>
          </p:cNvPicPr>
          <p:nvPr userDrawn="1"/>
        </p:nvPicPr>
        <p:blipFill>
          <a:blip r:embed="rId2"/>
          <a:srcRect l="21985" r="19969"/>
          <a:stretch/>
        </p:blipFill>
        <p:spPr>
          <a:xfrm>
            <a:off x="10135759" y="66598"/>
            <a:ext cx="2039841" cy="1382232"/>
          </a:xfrm>
          <a:prstGeom prst="rect">
            <a:avLst/>
          </a:prstGeom>
        </p:spPr>
      </p:pic>
    </p:spTree>
    <p:extLst>
      <p:ext uri="{BB962C8B-B14F-4D97-AF65-F5344CB8AC3E}">
        <p14:creationId xmlns:p14="http://schemas.microsoft.com/office/powerpoint/2010/main" val="166956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63A697-B6D2-413C-A828-670B4DB2AE09}" type="datetimeFigureOut">
              <a:rPr lang="tr-TR" smtClean="0"/>
              <a:t>19.08.2025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pic>
        <p:nvPicPr>
          <p:cNvPr id="2" name="Resim 1">
            <a:extLst>
              <a:ext uri="{FF2B5EF4-FFF2-40B4-BE49-F238E27FC236}">
                <a16:creationId xmlns:a16="http://schemas.microsoft.com/office/drawing/2014/main" id="{901BEEFE-24CC-B592-826F-03F325D0DC91}"/>
              </a:ext>
            </a:extLst>
          </p:cNvPr>
          <p:cNvPicPr>
            <a:picLocks noChangeAspect="1"/>
          </p:cNvPicPr>
          <p:nvPr userDrawn="1"/>
        </p:nvPicPr>
        <p:blipFill>
          <a:blip r:embed="rId2"/>
          <a:srcRect l="21985" r="19969"/>
          <a:stretch/>
        </p:blipFill>
        <p:spPr>
          <a:xfrm>
            <a:off x="9995972" y="33090"/>
            <a:ext cx="2039841" cy="1382232"/>
          </a:xfrm>
          <a:prstGeom prst="rect">
            <a:avLst/>
          </a:prstGeom>
        </p:spPr>
      </p:pic>
    </p:spTree>
    <p:extLst>
      <p:ext uri="{BB962C8B-B14F-4D97-AF65-F5344CB8AC3E}">
        <p14:creationId xmlns:p14="http://schemas.microsoft.com/office/powerpoint/2010/main" val="21618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63A697-B6D2-413C-A828-670B4DB2AE09}" type="datetimeFigureOut">
              <a:rPr lang="tr-TR" smtClean="0"/>
              <a:t>19.08.2025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pic>
        <p:nvPicPr>
          <p:cNvPr id="2" name="Resim 1">
            <a:extLst>
              <a:ext uri="{FF2B5EF4-FFF2-40B4-BE49-F238E27FC236}">
                <a16:creationId xmlns:a16="http://schemas.microsoft.com/office/drawing/2014/main" id="{22DB99C5-08ED-9B16-0426-2C0D98494CBF}"/>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65266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63A697-B6D2-413C-A828-670B4DB2AE09}" type="datetimeFigureOut">
              <a:rPr lang="tr-TR" smtClean="0"/>
              <a:t>19.08.2025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76F515-80A5-400E-AEB3-F921016465E8}" type="slidenum">
              <a:rPr lang="tr-TR" smtClean="0"/>
              <a:t>‹#›</a:t>
            </a:fld>
            <a:endParaRPr lang="tr-TR"/>
          </a:p>
        </p:txBody>
      </p:sp>
      <p:pic>
        <p:nvPicPr>
          <p:cNvPr id="6" name="Resim 5">
            <a:extLst>
              <a:ext uri="{FF2B5EF4-FFF2-40B4-BE49-F238E27FC236}">
                <a16:creationId xmlns:a16="http://schemas.microsoft.com/office/drawing/2014/main" id="{C99A4146-F26F-FB30-61C7-8C0E18900DF7}"/>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29069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63A697-B6D2-413C-A828-670B4DB2AE09}" type="datetimeFigureOut">
              <a:rPr lang="tr-TR" smtClean="0"/>
              <a:t>19.08.2025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pic>
        <p:nvPicPr>
          <p:cNvPr id="2" name="Resim 1">
            <a:extLst>
              <a:ext uri="{FF2B5EF4-FFF2-40B4-BE49-F238E27FC236}">
                <a16:creationId xmlns:a16="http://schemas.microsoft.com/office/drawing/2014/main" id="{188231CF-9012-9AEA-ACD7-594D5399717C}"/>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2706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072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63A697-B6D2-413C-A828-670B4DB2AE09}" type="datetimeFigureOut">
              <a:rPr lang="tr-TR" smtClean="0"/>
              <a:t>19.08.2025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5360F1F0-AE62-C1B5-9A33-66F6E3AB0EF3}"/>
              </a:ext>
            </a:extLst>
          </p:cNvPr>
          <p:cNvPicPr>
            <a:picLocks noChangeAspect="1"/>
          </p:cNvPicPr>
          <p:nvPr userDrawn="1"/>
        </p:nvPicPr>
        <p:blipFill>
          <a:blip r:embed="rId2"/>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214869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3A697-B6D2-413C-A828-670B4DB2AE09}" type="datetimeFigureOut">
              <a:rPr lang="tr-TR" smtClean="0"/>
              <a:t>19.08.2025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pic>
        <p:nvPicPr>
          <p:cNvPr id="10" name="Resim 9">
            <a:extLst>
              <a:ext uri="{FF2B5EF4-FFF2-40B4-BE49-F238E27FC236}">
                <a16:creationId xmlns:a16="http://schemas.microsoft.com/office/drawing/2014/main" id="{513C35DE-9068-73AF-2E15-FD20726B3F29}"/>
              </a:ext>
            </a:extLst>
          </p:cNvPr>
          <p:cNvPicPr>
            <a:picLocks noChangeAspect="1"/>
          </p:cNvPicPr>
          <p:nvPr userDrawn="1"/>
        </p:nvPicPr>
        <p:blipFill>
          <a:blip r:embed="rId3"/>
          <a:srcRect l="21985" r="19969"/>
          <a:stretch/>
        </p:blipFill>
        <p:spPr>
          <a:xfrm>
            <a:off x="10074799" y="67836"/>
            <a:ext cx="2039841" cy="1382232"/>
          </a:xfrm>
          <a:prstGeom prst="rect">
            <a:avLst/>
          </a:prstGeom>
        </p:spPr>
      </p:pic>
    </p:spTree>
    <p:extLst>
      <p:ext uri="{BB962C8B-B14F-4D97-AF65-F5344CB8AC3E}">
        <p14:creationId xmlns:p14="http://schemas.microsoft.com/office/powerpoint/2010/main" val="110927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63A697-B6D2-413C-A828-670B4DB2AE09}" type="datetimeFigureOut">
              <a:rPr lang="tr-TR" smtClean="0"/>
              <a:t>19.08.2025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76F515-80A5-400E-AEB3-F921016465E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229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hider.org.tr/posterler.as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032600F-EB8F-3BC9-B893-78B210C73AB2}"/>
              </a:ext>
            </a:extLst>
          </p:cNvPr>
          <p:cNvSpPr txBox="1"/>
          <p:nvPr/>
        </p:nvSpPr>
        <p:spPr>
          <a:xfrm>
            <a:off x="296333" y="6372442"/>
            <a:ext cx="8378743" cy="369332"/>
          </a:xfrm>
          <a:prstGeom prst="rect">
            <a:avLst/>
          </a:prstGeom>
          <a:noFill/>
        </p:spPr>
        <p:txBody>
          <a:bodyPr wrap="square">
            <a:spAutoFit/>
          </a:bodyPr>
          <a:lstStyle/>
          <a:p>
            <a:r>
              <a:rPr lang="tr-TR" b="1" i="1" dirty="0">
                <a:solidFill>
                  <a:schemeClr val="bg1"/>
                </a:solidFill>
              </a:rPr>
              <a:t>Versiyon -1    Ağustos 2025      Hazırlayan:  Uzm. Dr. Zeynep Oktay</a:t>
            </a:r>
          </a:p>
        </p:txBody>
      </p:sp>
      <p:sp>
        <p:nvSpPr>
          <p:cNvPr id="6" name="Title 5">
            <a:extLst>
              <a:ext uri="{FF2B5EF4-FFF2-40B4-BE49-F238E27FC236}">
                <a16:creationId xmlns:a16="http://schemas.microsoft.com/office/drawing/2014/main" id="{F94A96A9-88C0-F7BD-E6E8-E831FF6425B0}"/>
              </a:ext>
            </a:extLst>
          </p:cNvPr>
          <p:cNvSpPr txBox="1">
            <a:spLocks/>
          </p:cNvSpPr>
          <p:nvPr/>
        </p:nvSpPr>
        <p:spPr>
          <a:xfrm>
            <a:off x="1051560" y="1572768"/>
            <a:ext cx="9656064" cy="2907793"/>
          </a:xfrm>
          <a:prstGeom prst="rect">
            <a:avLst/>
          </a:prstGeom>
          <a:solidFill>
            <a:schemeClr val="accent5">
              <a:lumMod val="60000"/>
              <a:lumOff val="40000"/>
            </a:schemeClr>
          </a:solidFill>
          <a:scene3d>
            <a:camera prst="orthographicFront"/>
            <a:lightRig rig="threePt" dir="t"/>
          </a:scene3d>
          <a:sp3d>
            <a:bevelT w="508000" h="508000"/>
            <a:bevelB w="508000" h="508000"/>
          </a:sp3d>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tr-TR" sz="6600" b="1" dirty="0">
              <a:solidFill>
                <a:schemeClr val="bg1"/>
              </a:solidFill>
            </a:endParaRPr>
          </a:p>
          <a:p>
            <a:pPr algn="ctr"/>
            <a:endParaRPr lang="tr-TR" sz="6600" b="1" dirty="0">
              <a:solidFill>
                <a:schemeClr val="bg1"/>
              </a:solidFill>
            </a:endParaRPr>
          </a:p>
          <a:p>
            <a:pPr algn="ctr"/>
            <a:endParaRPr lang="tr-TR" sz="6600" b="1" dirty="0">
              <a:solidFill>
                <a:schemeClr val="bg1"/>
              </a:solidFill>
            </a:endParaRPr>
          </a:p>
          <a:p>
            <a:pPr algn="ctr"/>
            <a:endParaRPr lang="tr-TR" sz="6600" b="1" dirty="0">
              <a:solidFill>
                <a:schemeClr val="bg1"/>
              </a:solidFill>
            </a:endParaRPr>
          </a:p>
          <a:p>
            <a:pPr algn="ctr"/>
            <a:endParaRPr lang="tr-TR" sz="6600" b="1" dirty="0">
              <a:solidFill>
                <a:schemeClr val="bg1"/>
              </a:solidFill>
            </a:endParaRPr>
          </a:p>
          <a:p>
            <a:pPr algn="ctr"/>
            <a:r>
              <a:rPr lang="tr-TR" sz="6600" b="1" dirty="0">
                <a:solidFill>
                  <a:schemeClr val="bg1"/>
                </a:solidFill>
              </a:rPr>
              <a:t>Kateter İlişkili Üriner Sistem Enfeksiyonların Önlenmesi</a:t>
            </a:r>
            <a:br>
              <a:rPr lang="tr-TR" sz="6600" b="1" dirty="0">
                <a:solidFill>
                  <a:schemeClr val="bg1"/>
                </a:solidFill>
              </a:rPr>
            </a:br>
            <a:endParaRPr lang="en-GB" sz="6600" b="1" dirty="0">
              <a:solidFill>
                <a:schemeClr val="bg1"/>
              </a:solidFill>
            </a:endParaRPr>
          </a:p>
        </p:txBody>
      </p:sp>
      <p:pic>
        <p:nvPicPr>
          <p:cNvPr id="2" name="Resim 1">
            <a:extLst>
              <a:ext uri="{FF2B5EF4-FFF2-40B4-BE49-F238E27FC236}">
                <a16:creationId xmlns:a16="http://schemas.microsoft.com/office/drawing/2014/main" id="{1C63BA99-6B43-8890-5CB0-21B1B085A4C6}"/>
              </a:ext>
            </a:extLst>
          </p:cNvPr>
          <p:cNvPicPr>
            <a:picLocks noChangeAspect="1"/>
          </p:cNvPicPr>
          <p:nvPr/>
        </p:nvPicPr>
        <p:blipFill>
          <a:blip r:embed="rId2"/>
          <a:stretch>
            <a:fillRect/>
          </a:stretch>
        </p:blipFill>
        <p:spPr>
          <a:xfrm>
            <a:off x="7852410" y="4583539"/>
            <a:ext cx="2705100" cy="1685925"/>
          </a:xfrm>
          <a:prstGeom prst="rect">
            <a:avLst/>
          </a:prstGeom>
        </p:spPr>
      </p:pic>
      <p:pic>
        <p:nvPicPr>
          <p:cNvPr id="5" name="Resim 4">
            <a:extLst>
              <a:ext uri="{FF2B5EF4-FFF2-40B4-BE49-F238E27FC236}">
                <a16:creationId xmlns:a16="http://schemas.microsoft.com/office/drawing/2014/main" id="{3D334A95-8E2D-2C56-8E66-92ED10568323}"/>
              </a:ext>
            </a:extLst>
          </p:cNvPr>
          <p:cNvPicPr>
            <a:picLocks noChangeAspect="1"/>
          </p:cNvPicPr>
          <p:nvPr/>
        </p:nvPicPr>
        <p:blipFill>
          <a:blip r:embed="rId3"/>
          <a:srcRect l="53195" t="71333" r="35326" b="9201"/>
          <a:stretch>
            <a:fillRect/>
          </a:stretch>
        </p:blipFill>
        <p:spPr>
          <a:xfrm>
            <a:off x="5724144" y="4671263"/>
            <a:ext cx="1719072" cy="1510475"/>
          </a:xfrm>
          <a:prstGeom prst="rect">
            <a:avLst/>
          </a:prstGeom>
        </p:spPr>
      </p:pic>
      <p:pic>
        <p:nvPicPr>
          <p:cNvPr id="8" name="Resim 7">
            <a:extLst>
              <a:ext uri="{FF2B5EF4-FFF2-40B4-BE49-F238E27FC236}">
                <a16:creationId xmlns:a16="http://schemas.microsoft.com/office/drawing/2014/main" id="{243A2717-0EAC-DE19-C948-A741C31C35EE}"/>
              </a:ext>
            </a:extLst>
          </p:cNvPr>
          <p:cNvPicPr>
            <a:picLocks noChangeAspect="1"/>
          </p:cNvPicPr>
          <p:nvPr/>
        </p:nvPicPr>
        <p:blipFill>
          <a:blip r:embed="rId3"/>
          <a:srcRect l="53028" t="26667" r="34972" b="54266"/>
          <a:stretch>
            <a:fillRect/>
          </a:stretch>
        </p:blipFill>
        <p:spPr>
          <a:xfrm>
            <a:off x="3912299" y="4671263"/>
            <a:ext cx="1554480" cy="1510475"/>
          </a:xfrm>
          <a:prstGeom prst="rect">
            <a:avLst/>
          </a:prstGeom>
        </p:spPr>
      </p:pic>
      <p:pic>
        <p:nvPicPr>
          <p:cNvPr id="12" name="Resim 11">
            <a:extLst>
              <a:ext uri="{FF2B5EF4-FFF2-40B4-BE49-F238E27FC236}">
                <a16:creationId xmlns:a16="http://schemas.microsoft.com/office/drawing/2014/main" id="{7AB12B9E-A394-0FBC-9ACA-B66E48B9BBE7}"/>
              </a:ext>
            </a:extLst>
          </p:cNvPr>
          <p:cNvPicPr>
            <a:picLocks noChangeAspect="1"/>
          </p:cNvPicPr>
          <p:nvPr/>
        </p:nvPicPr>
        <p:blipFill>
          <a:blip r:embed="rId4"/>
          <a:srcRect l="53195" t="46933" r="35555" b="34667"/>
          <a:stretch>
            <a:fillRect/>
          </a:stretch>
        </p:blipFill>
        <p:spPr>
          <a:xfrm>
            <a:off x="1846707" y="4671263"/>
            <a:ext cx="1656398" cy="1436929"/>
          </a:xfrm>
          <a:prstGeom prst="rect">
            <a:avLst/>
          </a:prstGeom>
        </p:spPr>
      </p:pic>
    </p:spTree>
    <p:extLst>
      <p:ext uri="{BB962C8B-B14F-4D97-AF65-F5344CB8AC3E}">
        <p14:creationId xmlns:p14="http://schemas.microsoft.com/office/powerpoint/2010/main" val="263112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A4C0-7A7C-B62D-501F-ED6AF2245EF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A6760E-EF3B-8C1E-10F5-EF4233A4C191}"/>
              </a:ext>
            </a:extLst>
          </p:cNvPr>
          <p:cNvSpPr>
            <a:spLocks noGrp="1"/>
          </p:cNvSpPr>
          <p:nvPr>
            <p:ph type="title"/>
          </p:nvPr>
        </p:nvSpPr>
        <p:spPr/>
        <p:txBody>
          <a:bodyPr/>
          <a:lstStyle/>
          <a:p>
            <a:r>
              <a:rPr lang="tr-TR" b="1" dirty="0">
                <a:solidFill>
                  <a:srgbClr val="7030A0"/>
                </a:solidFill>
                <a:latin typeface="+mn-lt"/>
              </a:rPr>
              <a:t>Kavramlar ve Tanımlar</a:t>
            </a:r>
            <a:endParaRPr lang="tr-TR" b="1" dirty="0">
              <a:latin typeface="+mn-lt"/>
            </a:endParaRPr>
          </a:p>
        </p:txBody>
      </p:sp>
      <p:sp>
        <p:nvSpPr>
          <p:cNvPr id="3" name="İçerik Yer Tutucusu 2">
            <a:extLst>
              <a:ext uri="{FF2B5EF4-FFF2-40B4-BE49-F238E27FC236}">
                <a16:creationId xmlns:a16="http://schemas.microsoft.com/office/drawing/2014/main" id="{F02E42C9-38CA-25A8-DF8B-D90A8B80AF74}"/>
              </a:ext>
            </a:extLst>
          </p:cNvPr>
          <p:cNvSpPr>
            <a:spLocks noGrp="1"/>
          </p:cNvSpPr>
          <p:nvPr>
            <p:ph idx="1"/>
          </p:nvPr>
        </p:nvSpPr>
        <p:spPr>
          <a:xfrm>
            <a:off x="1097280" y="2168014"/>
            <a:ext cx="10058400" cy="3701080"/>
          </a:xfrm>
        </p:spPr>
        <p:txBody>
          <a:bodyPr/>
          <a:lstStyle/>
          <a:p>
            <a:pPr marL="0" indent="0">
              <a:buClr>
                <a:srgbClr val="000000"/>
              </a:buClr>
              <a:buNone/>
            </a:pPr>
            <a:r>
              <a:rPr lang="tr-TR" altLang="tr-TR" sz="2400" b="1" dirty="0">
                <a:solidFill>
                  <a:srgbClr val="000000"/>
                </a:solidFill>
              </a:rPr>
              <a:t>Asemptomatik Bakteriüri: </a:t>
            </a:r>
            <a:r>
              <a:rPr lang="tr-TR" altLang="tr-TR" sz="2400" dirty="0">
                <a:solidFill>
                  <a:srgbClr val="000000"/>
                </a:solidFill>
              </a:rPr>
              <a:t>A</a:t>
            </a:r>
            <a:r>
              <a:rPr lang="tr-TR" sz="2400" dirty="0">
                <a:solidFill>
                  <a:srgbClr val="000000"/>
                </a:solidFill>
              </a:rPr>
              <a:t>şağıdaki koşulların tamamının karşılanması durumu</a:t>
            </a:r>
          </a:p>
          <a:p>
            <a:pPr>
              <a:buClr>
                <a:srgbClr val="FF9933"/>
              </a:buClr>
              <a:buFont typeface="Arial" panose="020B0604020202020204" pitchFamily="34" charset="0"/>
              <a:buChar char="•"/>
            </a:pPr>
            <a:r>
              <a:rPr lang="tr-TR" sz="2400" dirty="0">
                <a:solidFill>
                  <a:srgbClr val="000000"/>
                </a:solidFill>
              </a:rPr>
              <a:t>İdrar kültüründe tek bir bakteri türünün &gt;10⁵ </a:t>
            </a:r>
            <a:r>
              <a:rPr lang="tr-TR" sz="2400" dirty="0" err="1">
                <a:solidFill>
                  <a:srgbClr val="000000"/>
                </a:solidFill>
              </a:rPr>
              <a:t>cfu</a:t>
            </a:r>
            <a:r>
              <a:rPr lang="tr-TR" sz="2400" dirty="0">
                <a:solidFill>
                  <a:srgbClr val="000000"/>
                </a:solidFill>
              </a:rPr>
              <a:t>/</a:t>
            </a:r>
            <a:r>
              <a:rPr lang="tr-TR" sz="2400" dirty="0" err="1">
                <a:solidFill>
                  <a:srgbClr val="000000"/>
                </a:solidFill>
              </a:rPr>
              <a:t>mL</a:t>
            </a:r>
            <a:r>
              <a:rPr lang="tr-TR" sz="2400" dirty="0">
                <a:solidFill>
                  <a:srgbClr val="000000"/>
                </a:solidFill>
              </a:rPr>
              <a:t> düzeyinde üremesi</a:t>
            </a:r>
          </a:p>
          <a:p>
            <a:pPr>
              <a:buClr>
                <a:srgbClr val="FF9933"/>
              </a:buClr>
              <a:buFont typeface="Arial" panose="020B0604020202020204" pitchFamily="34" charset="0"/>
              <a:buChar char="•"/>
            </a:pPr>
            <a:r>
              <a:rPr lang="tr-TR" sz="2400" dirty="0">
                <a:solidFill>
                  <a:srgbClr val="000000"/>
                </a:solidFill>
              </a:rPr>
              <a:t>Kan kültürlerinde idrar kültüründe tanımlanan bakterinin ürememesi</a:t>
            </a:r>
          </a:p>
          <a:p>
            <a:pPr>
              <a:buClr>
                <a:srgbClr val="FF9933"/>
              </a:buClr>
              <a:buFont typeface="Arial" panose="020B0604020202020204" pitchFamily="34" charset="0"/>
              <a:buChar char="•"/>
            </a:pPr>
            <a:r>
              <a:rPr lang="tr-TR" sz="2400" dirty="0">
                <a:solidFill>
                  <a:srgbClr val="000000"/>
                </a:solidFill>
              </a:rPr>
              <a:t>İdrar yolu enfeksiyonu ile ilişkili semptomların bulunmaması</a:t>
            </a:r>
          </a:p>
          <a:p>
            <a:pPr marL="0" lvl="0" indent="0" eaLnBrk="0" fontAlgn="base" hangingPunct="0">
              <a:lnSpc>
                <a:spcPct val="100000"/>
              </a:lnSpc>
              <a:spcBef>
                <a:spcPct val="0"/>
              </a:spcBef>
              <a:spcAft>
                <a:spcPct val="0"/>
              </a:spcAft>
              <a:buClrTx/>
              <a:buSzTx/>
              <a:buNone/>
            </a:pPr>
            <a:endParaRPr lang="tr-TR" altLang="tr-TR" sz="2400" dirty="0">
              <a:solidFill>
                <a:srgbClr val="000000"/>
              </a:solidFill>
            </a:endParaRPr>
          </a:p>
          <a:p>
            <a:pPr marL="0" lvl="0" indent="0" eaLnBrk="0" fontAlgn="base" hangingPunct="0">
              <a:lnSpc>
                <a:spcPct val="100000"/>
              </a:lnSpc>
              <a:spcBef>
                <a:spcPct val="0"/>
              </a:spcBef>
              <a:spcAft>
                <a:spcPct val="0"/>
              </a:spcAft>
              <a:buClrTx/>
              <a:buSzTx/>
              <a:buNone/>
            </a:pPr>
            <a:r>
              <a:rPr lang="tr-TR" altLang="tr-TR" sz="2400" dirty="0">
                <a:solidFill>
                  <a:srgbClr val="000000"/>
                </a:solidFill>
              </a:rPr>
              <a:t>***</a:t>
            </a:r>
            <a:r>
              <a:rPr lang="tr-TR" sz="2400" dirty="0">
                <a:solidFill>
                  <a:srgbClr val="000000"/>
                </a:solidFill>
              </a:rPr>
              <a:t>Asemptomatik bakteriürisi olan hastalarda, mukozal kanamaya yol açabilecek bir ürolojik girişim planlanmadıkça veya gebelik söz konusu değilse antibiyotik tedavisi önerilmez</a:t>
            </a:r>
            <a:endParaRPr lang="tr-TR" altLang="tr-TR" sz="2400" dirty="0">
              <a:solidFill>
                <a:srgbClr val="000000"/>
              </a:solidFill>
            </a:endParaRPr>
          </a:p>
          <a:p>
            <a:pPr marL="0" lvl="0" indent="0" eaLnBrk="0" fontAlgn="base" hangingPunct="0">
              <a:lnSpc>
                <a:spcPct val="100000"/>
              </a:lnSpc>
              <a:spcBef>
                <a:spcPct val="0"/>
              </a:spcBef>
              <a:spcAft>
                <a:spcPct val="0"/>
              </a:spcAft>
              <a:buClrTx/>
              <a:buSzTx/>
              <a:buNone/>
            </a:pPr>
            <a:endParaRPr lang="tr-TR" altLang="tr-TR" sz="2400" dirty="0">
              <a:solidFill>
                <a:srgbClr val="000000"/>
              </a:solidFill>
            </a:endParaRPr>
          </a:p>
          <a:p>
            <a:endParaRPr lang="tr-TR" dirty="0"/>
          </a:p>
        </p:txBody>
      </p:sp>
    </p:spTree>
    <p:extLst>
      <p:ext uri="{BB962C8B-B14F-4D97-AF65-F5344CB8AC3E}">
        <p14:creationId xmlns:p14="http://schemas.microsoft.com/office/powerpoint/2010/main" val="46368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26967-6466-0E9D-5499-A11769343BE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5793F31-B48F-F42A-F3C2-F981B0AD56C7}"/>
              </a:ext>
            </a:extLst>
          </p:cNvPr>
          <p:cNvSpPr>
            <a:spLocks noGrp="1"/>
          </p:cNvSpPr>
          <p:nvPr>
            <p:ph type="title"/>
          </p:nvPr>
        </p:nvSpPr>
        <p:spPr/>
        <p:txBody>
          <a:bodyPr/>
          <a:lstStyle/>
          <a:p>
            <a:r>
              <a:rPr lang="tr-TR" b="1" dirty="0">
                <a:solidFill>
                  <a:srgbClr val="7030A0"/>
                </a:solidFill>
                <a:latin typeface="+mn-lt"/>
              </a:rPr>
              <a:t>Kavramlar ve Tanımlar</a:t>
            </a:r>
            <a:endParaRPr lang="tr-TR" b="1" dirty="0">
              <a:latin typeface="+mn-lt"/>
            </a:endParaRPr>
          </a:p>
        </p:txBody>
      </p:sp>
      <p:sp>
        <p:nvSpPr>
          <p:cNvPr id="3" name="İçerik Yer Tutucusu 2">
            <a:extLst>
              <a:ext uri="{FF2B5EF4-FFF2-40B4-BE49-F238E27FC236}">
                <a16:creationId xmlns:a16="http://schemas.microsoft.com/office/drawing/2014/main" id="{BDFD116E-BF85-0B7E-230C-90B7A094185B}"/>
              </a:ext>
            </a:extLst>
          </p:cNvPr>
          <p:cNvSpPr>
            <a:spLocks noGrp="1"/>
          </p:cNvSpPr>
          <p:nvPr>
            <p:ph idx="1"/>
          </p:nvPr>
        </p:nvSpPr>
        <p:spPr>
          <a:xfrm>
            <a:off x="1097280" y="2168014"/>
            <a:ext cx="10058400" cy="3701080"/>
          </a:xfrm>
        </p:spPr>
        <p:txBody>
          <a:bodyPr>
            <a:normAutofit fontScale="92500" lnSpcReduction="10000"/>
          </a:bodyPr>
          <a:lstStyle/>
          <a:p>
            <a:pPr marL="0" indent="0" algn="just">
              <a:buClr>
                <a:srgbClr val="000000"/>
              </a:buClr>
              <a:buNone/>
            </a:pPr>
            <a:r>
              <a:rPr lang="tr-TR" altLang="tr-TR" sz="2400" b="1" dirty="0">
                <a:solidFill>
                  <a:srgbClr val="000000"/>
                </a:solidFill>
              </a:rPr>
              <a:t>Asemptomatik </a:t>
            </a:r>
            <a:r>
              <a:rPr lang="tr-TR" altLang="tr-TR" sz="2400" b="1" dirty="0" err="1">
                <a:solidFill>
                  <a:srgbClr val="000000"/>
                </a:solidFill>
              </a:rPr>
              <a:t>Bakteremik</a:t>
            </a:r>
            <a:r>
              <a:rPr lang="tr-TR" altLang="tr-TR" sz="2400" b="1" dirty="0">
                <a:solidFill>
                  <a:srgbClr val="000000"/>
                </a:solidFill>
              </a:rPr>
              <a:t> ÜSE: </a:t>
            </a:r>
          </a:p>
          <a:p>
            <a:pPr marL="0" indent="0" algn="just">
              <a:buClr>
                <a:srgbClr val="000000"/>
              </a:buClr>
              <a:buNone/>
            </a:pPr>
            <a:r>
              <a:rPr lang="tr-TR" altLang="tr-TR" sz="2400" dirty="0">
                <a:solidFill>
                  <a:srgbClr val="000000"/>
                </a:solidFill>
              </a:rPr>
              <a:t>Hastada ÜSE ile ilişkili hiçbir semptom olmamasına rağmen, pozitif idrar kültürü (≥10⁵ CFU/ml bakteri) ile birlikte, idrar kültüründeki bakteriyle eşleşen en az bir bakterinin kan kültüründe de üremesi durumu</a:t>
            </a:r>
          </a:p>
          <a:p>
            <a:pPr marL="0" indent="0" algn="just">
              <a:buClr>
                <a:srgbClr val="000000"/>
              </a:buClr>
              <a:buNone/>
            </a:pPr>
            <a:r>
              <a:rPr lang="tr-TR" altLang="tr-TR" sz="2400" b="1" dirty="0">
                <a:solidFill>
                  <a:srgbClr val="000000"/>
                </a:solidFill>
              </a:rPr>
              <a:t>ÜSE İçin Etken Kabul Edilmeyen Mikroorganizmalar:</a:t>
            </a:r>
          </a:p>
          <a:p>
            <a:pPr algn="just">
              <a:buClr>
                <a:srgbClr val="000000"/>
              </a:buClr>
              <a:buFont typeface="Arial" panose="020B0604020202020204" pitchFamily="34" charset="0"/>
              <a:buChar char="•"/>
            </a:pPr>
            <a:r>
              <a:rPr lang="tr-TR" altLang="tr-TR" sz="2400" dirty="0" err="1">
                <a:solidFill>
                  <a:srgbClr val="000000"/>
                </a:solidFill>
              </a:rPr>
              <a:t>Kandida</a:t>
            </a:r>
            <a:r>
              <a:rPr lang="tr-TR" altLang="tr-TR" sz="2400" dirty="0">
                <a:solidFill>
                  <a:srgbClr val="000000"/>
                </a:solidFill>
              </a:rPr>
              <a:t> türleri ya da tanımlanmamış mayalar</a:t>
            </a:r>
          </a:p>
          <a:p>
            <a:pPr algn="just">
              <a:buClr>
                <a:srgbClr val="000000"/>
              </a:buClr>
              <a:buFont typeface="Arial" panose="020B0604020202020204" pitchFamily="34" charset="0"/>
              <a:buChar char="•"/>
            </a:pPr>
            <a:r>
              <a:rPr lang="tr-TR" altLang="tr-TR" sz="2400" dirty="0">
                <a:solidFill>
                  <a:srgbClr val="000000"/>
                </a:solidFill>
              </a:rPr>
              <a:t>Küf Mantarları</a:t>
            </a:r>
          </a:p>
          <a:p>
            <a:pPr algn="just">
              <a:buClr>
                <a:srgbClr val="000000"/>
              </a:buClr>
              <a:buFont typeface="Arial" panose="020B0604020202020204" pitchFamily="34" charset="0"/>
              <a:buChar char="•"/>
            </a:pPr>
            <a:r>
              <a:rPr lang="tr-TR" altLang="tr-TR" sz="2400" dirty="0" err="1">
                <a:solidFill>
                  <a:srgbClr val="000000"/>
                </a:solidFill>
              </a:rPr>
              <a:t>Dimorfik</a:t>
            </a:r>
            <a:r>
              <a:rPr lang="tr-TR" altLang="tr-TR" sz="2400" dirty="0">
                <a:solidFill>
                  <a:srgbClr val="000000"/>
                </a:solidFill>
              </a:rPr>
              <a:t> Mantarlar</a:t>
            </a:r>
          </a:p>
          <a:p>
            <a:pPr algn="just">
              <a:buClr>
                <a:srgbClr val="000000"/>
              </a:buClr>
              <a:buFont typeface="Arial" panose="020B0604020202020204" pitchFamily="34" charset="0"/>
              <a:buChar char="•"/>
            </a:pPr>
            <a:r>
              <a:rPr lang="tr-TR" altLang="tr-TR" sz="2400" dirty="0">
                <a:solidFill>
                  <a:srgbClr val="000000"/>
                </a:solidFill>
              </a:rPr>
              <a:t>Parazitler</a:t>
            </a:r>
          </a:p>
          <a:p>
            <a:endParaRPr lang="tr-TR" sz="2400" dirty="0"/>
          </a:p>
        </p:txBody>
      </p:sp>
    </p:spTree>
    <p:extLst>
      <p:ext uri="{BB962C8B-B14F-4D97-AF65-F5344CB8AC3E}">
        <p14:creationId xmlns:p14="http://schemas.microsoft.com/office/powerpoint/2010/main" val="410861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0B2AE-2DDC-DA90-7AEE-8E33752B61AB}"/>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46559AC0-3EE5-EB75-C124-4F946865A632}"/>
              </a:ext>
            </a:extLst>
          </p:cNvPr>
          <p:cNvSpPr>
            <a:spLocks noGrp="1"/>
          </p:cNvSpPr>
          <p:nvPr>
            <p:ph type="ctrTitle"/>
          </p:nvPr>
        </p:nvSpPr>
        <p:spPr>
          <a:xfrm>
            <a:off x="1395412" y="1823086"/>
            <a:ext cx="9401175" cy="2914650"/>
          </a:xfrm>
          <a:solidFill>
            <a:srgbClr val="FF9900"/>
          </a:solidFill>
          <a:scene3d>
            <a:camera prst="orthographicFront"/>
            <a:lightRig rig="threePt" dir="t"/>
          </a:scene3d>
          <a:sp3d>
            <a:bevelT w="501650" prst="coolSlant"/>
            <a:bevelB w="495300" h="50800" prst="softRound"/>
          </a:sp3d>
        </p:spPr>
        <p:txBody>
          <a:bodyPr>
            <a:normAutofit fontScale="90000"/>
          </a:bodyPr>
          <a:lstStyle/>
          <a:p>
            <a:pPr algn="ctr"/>
            <a:br>
              <a:rPr lang="tr-TR" b="1" dirty="0">
                <a:solidFill>
                  <a:schemeClr val="bg1"/>
                </a:solidFill>
                <a:latin typeface="+mn-lt"/>
              </a:rPr>
            </a:br>
            <a:br>
              <a:rPr lang="tr-TR" b="1" dirty="0">
                <a:solidFill>
                  <a:schemeClr val="bg1"/>
                </a:solidFill>
                <a:latin typeface="+mn-lt"/>
              </a:rPr>
            </a:br>
            <a:br>
              <a:rPr lang="tr-TR" b="1" dirty="0">
                <a:solidFill>
                  <a:schemeClr val="bg1"/>
                </a:solidFill>
                <a:latin typeface="+mn-lt"/>
              </a:rPr>
            </a:br>
            <a:br>
              <a:rPr lang="tr-TR" b="1" dirty="0">
                <a:solidFill>
                  <a:schemeClr val="bg1"/>
                </a:solidFill>
                <a:latin typeface="+mn-lt"/>
              </a:rPr>
            </a:br>
            <a:br>
              <a:rPr lang="tr-TR" b="1" dirty="0">
                <a:solidFill>
                  <a:schemeClr val="bg1"/>
                </a:solidFill>
                <a:latin typeface="+mn-lt"/>
              </a:rPr>
            </a:br>
            <a:r>
              <a:rPr lang="tr-TR" b="1" dirty="0">
                <a:solidFill>
                  <a:schemeClr val="bg1"/>
                </a:solidFill>
                <a:latin typeface="+mn-lt"/>
              </a:rPr>
              <a:t>Epidemiyoloji ve Risk Faktörleri</a:t>
            </a:r>
            <a:br>
              <a:rPr lang="tr-TR" b="1" dirty="0">
                <a:solidFill>
                  <a:schemeClr val="bg1"/>
                </a:solidFill>
                <a:latin typeface="+mn-lt"/>
              </a:rPr>
            </a:br>
            <a:endParaRPr lang="tr-TR" b="1" dirty="0">
              <a:solidFill>
                <a:schemeClr val="bg1"/>
              </a:solidFill>
              <a:latin typeface="+mn-lt"/>
            </a:endParaRPr>
          </a:p>
        </p:txBody>
      </p:sp>
    </p:spTree>
    <p:extLst>
      <p:ext uri="{BB962C8B-B14F-4D97-AF65-F5344CB8AC3E}">
        <p14:creationId xmlns:p14="http://schemas.microsoft.com/office/powerpoint/2010/main" val="157180699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1B9A7C-793B-486D-CABB-6C0A69D1E30D}"/>
              </a:ext>
            </a:extLst>
          </p:cNvPr>
          <p:cNvSpPr>
            <a:spLocks noGrp="1"/>
          </p:cNvSpPr>
          <p:nvPr>
            <p:ph type="title"/>
          </p:nvPr>
        </p:nvSpPr>
        <p:spPr/>
        <p:txBody>
          <a:bodyPr/>
          <a:lstStyle/>
          <a:p>
            <a:r>
              <a:rPr lang="tr-TR" b="1" dirty="0">
                <a:solidFill>
                  <a:schemeClr val="accent1"/>
                </a:solidFill>
                <a:latin typeface="+mn-lt"/>
              </a:rPr>
              <a:t>Epidemiyoloji</a:t>
            </a:r>
          </a:p>
        </p:txBody>
      </p:sp>
      <p:sp>
        <p:nvSpPr>
          <p:cNvPr id="4" name="Rectangle 1">
            <a:extLst>
              <a:ext uri="{FF2B5EF4-FFF2-40B4-BE49-F238E27FC236}">
                <a16:creationId xmlns:a16="http://schemas.microsoft.com/office/drawing/2014/main" id="{5692A60D-2801-8359-63A6-A5FA6088F56E}"/>
              </a:ext>
            </a:extLst>
          </p:cNvPr>
          <p:cNvSpPr>
            <a:spLocks noGrp="1" noChangeArrowheads="1"/>
          </p:cNvSpPr>
          <p:nvPr>
            <p:ph idx="1"/>
          </p:nvPr>
        </p:nvSpPr>
        <p:spPr bwMode="auto">
          <a:xfrm>
            <a:off x="1097280" y="1964589"/>
            <a:ext cx="1045070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
                <a:srgbClr val="FF9933"/>
              </a:buClr>
              <a:buSzTx/>
              <a:buFontTx/>
              <a:buChar char="•"/>
            </a:pPr>
            <a:r>
              <a:rPr lang="tr-TR" sz="2400" dirty="0">
                <a:solidFill>
                  <a:srgbClr val="000000"/>
                </a:solidFill>
              </a:rPr>
              <a:t>Kalıcı üriner kateter varlığı günde %3-10 oranında bakteriüri riski ile ilişkili</a:t>
            </a:r>
          </a:p>
          <a:p>
            <a:pPr marL="0" lvl="0" indent="0" eaLnBrk="0" fontAlgn="base" hangingPunct="0">
              <a:lnSpc>
                <a:spcPct val="100000"/>
              </a:lnSpc>
              <a:spcBef>
                <a:spcPct val="0"/>
              </a:spcBef>
              <a:spcAft>
                <a:spcPct val="0"/>
              </a:spcAft>
              <a:buClr>
                <a:srgbClr val="FF9933"/>
              </a:buClr>
              <a:buSzTx/>
              <a:buFontTx/>
              <a:buChar char="•"/>
            </a:pPr>
            <a:endParaRPr lang="tr-TR" altLang="tr-TR" sz="2400" dirty="0">
              <a:solidFill>
                <a:srgbClr val="000000"/>
              </a:solidFill>
            </a:endParaRPr>
          </a:p>
          <a:p>
            <a:pPr marL="0" lvl="0" indent="0" eaLnBrk="0" fontAlgn="base" hangingPunct="0">
              <a:lnSpc>
                <a:spcPct val="100000"/>
              </a:lnSpc>
              <a:spcBef>
                <a:spcPct val="0"/>
              </a:spcBef>
              <a:spcAft>
                <a:spcPct val="0"/>
              </a:spcAft>
              <a:buClr>
                <a:srgbClr val="FF9933"/>
              </a:buClr>
              <a:buSzTx/>
              <a:buFontTx/>
              <a:buChar char="•"/>
            </a:pPr>
            <a:r>
              <a:rPr lang="tr-TR" sz="2400" dirty="0">
                <a:solidFill>
                  <a:srgbClr val="000000"/>
                </a:solidFill>
              </a:rPr>
              <a:t>Bakteriürisi olan hastaların ise %8-18'inde üriner sistem enfeksiyonu mevcut</a:t>
            </a:r>
          </a:p>
          <a:p>
            <a:pPr marL="0" lvl="0" indent="0" eaLnBrk="0" fontAlgn="base" hangingPunct="0">
              <a:lnSpc>
                <a:spcPct val="100000"/>
              </a:lnSpc>
              <a:spcBef>
                <a:spcPct val="0"/>
              </a:spcBef>
              <a:spcAft>
                <a:spcPct val="0"/>
              </a:spcAft>
              <a:buClr>
                <a:srgbClr val="FF9933"/>
              </a:buClr>
              <a:buSzTx/>
              <a:buFontTx/>
              <a:buChar char="•"/>
            </a:pPr>
            <a:endParaRPr lang="tr-TR" sz="2400" dirty="0">
              <a:solidFill>
                <a:srgbClr val="000000"/>
              </a:solidFill>
            </a:endParaRPr>
          </a:p>
          <a:p>
            <a:pPr marL="0" lvl="0" indent="0" eaLnBrk="0" fontAlgn="base" hangingPunct="0">
              <a:lnSpc>
                <a:spcPct val="100000"/>
              </a:lnSpc>
              <a:spcBef>
                <a:spcPct val="0"/>
              </a:spcBef>
              <a:spcAft>
                <a:spcPct val="0"/>
              </a:spcAft>
              <a:buClr>
                <a:srgbClr val="FF9933"/>
              </a:buClr>
              <a:buSzTx/>
              <a:buFontTx/>
              <a:buChar char="•"/>
            </a:pPr>
            <a:r>
              <a:rPr lang="tr-TR" sz="2400" dirty="0">
                <a:solidFill>
                  <a:srgbClr val="000000"/>
                </a:solidFill>
              </a:rPr>
              <a:t>Hastane kökenli üriner sistem enfeksiyonlarının yaklaşık %60 ila 80’i katetere bağlı </a:t>
            </a:r>
          </a:p>
          <a:p>
            <a:pPr marL="0" lvl="0" indent="0" eaLnBrk="0" fontAlgn="base" hangingPunct="0">
              <a:lnSpc>
                <a:spcPct val="100000"/>
              </a:lnSpc>
              <a:spcBef>
                <a:spcPct val="0"/>
              </a:spcBef>
              <a:spcAft>
                <a:spcPct val="0"/>
              </a:spcAft>
              <a:buClr>
                <a:srgbClr val="FF9933"/>
              </a:buClr>
              <a:buSzTx/>
              <a:buFontTx/>
              <a:buChar char="•"/>
            </a:pPr>
            <a:endParaRPr lang="tr-TR" sz="2400" dirty="0">
              <a:solidFill>
                <a:srgbClr val="000000"/>
              </a:solidFill>
            </a:endParaRPr>
          </a:p>
          <a:p>
            <a:pPr marL="0" indent="0" eaLnBrk="0" fontAlgn="base" hangingPunct="0">
              <a:lnSpc>
                <a:spcPct val="100000"/>
              </a:lnSpc>
              <a:spcBef>
                <a:spcPct val="0"/>
              </a:spcBef>
              <a:spcAft>
                <a:spcPct val="0"/>
              </a:spcAft>
              <a:buClr>
                <a:srgbClr val="FF9933"/>
              </a:buClr>
              <a:buSzTx/>
              <a:buFontTx/>
              <a:buChar char="•"/>
            </a:pPr>
            <a:r>
              <a:rPr lang="tr-TR" sz="2400" dirty="0">
                <a:solidFill>
                  <a:srgbClr val="000000"/>
                </a:solidFill>
              </a:rPr>
              <a:t>Hastane kökenli sekonder bakteriyemilerin yaklaşık % 20’sinden Kİ-ÜSE sorumlu</a:t>
            </a:r>
          </a:p>
          <a:p>
            <a:pPr marL="0" indent="0" eaLnBrk="0" fontAlgn="base" hangingPunct="0">
              <a:lnSpc>
                <a:spcPct val="100000"/>
              </a:lnSpc>
              <a:spcBef>
                <a:spcPct val="0"/>
              </a:spcBef>
              <a:spcAft>
                <a:spcPct val="0"/>
              </a:spcAft>
              <a:buClr>
                <a:srgbClr val="FF9933"/>
              </a:buClr>
              <a:buSzTx/>
              <a:buFontTx/>
              <a:buChar char="•"/>
            </a:pPr>
            <a:endParaRPr lang="tr-TR" sz="2400" dirty="0">
              <a:solidFill>
                <a:srgbClr val="000000"/>
              </a:solidFill>
            </a:endParaRPr>
          </a:p>
          <a:p>
            <a:pPr marL="0" indent="0" eaLnBrk="0" fontAlgn="base" hangingPunct="0">
              <a:lnSpc>
                <a:spcPct val="100000"/>
              </a:lnSpc>
              <a:spcBef>
                <a:spcPct val="0"/>
              </a:spcBef>
              <a:spcAft>
                <a:spcPct val="0"/>
              </a:spcAft>
              <a:buClr>
                <a:srgbClr val="FF9933"/>
              </a:buClr>
              <a:buSzTx/>
              <a:buFontTx/>
              <a:buChar char="•"/>
            </a:pPr>
            <a:r>
              <a:rPr lang="tr-TR" sz="2400" dirty="0">
                <a:solidFill>
                  <a:srgbClr val="000000"/>
                </a:solidFill>
              </a:rPr>
              <a:t>Kİ-ÜSE          sepsis ve mortalite riskinde artış, hastane yatış süresinde uzama, antibiyotik direncine katkı</a:t>
            </a:r>
          </a:p>
        </p:txBody>
      </p:sp>
      <p:sp>
        <p:nvSpPr>
          <p:cNvPr id="5" name="Ok: Sağ 4">
            <a:extLst>
              <a:ext uri="{FF2B5EF4-FFF2-40B4-BE49-F238E27FC236}">
                <a16:creationId xmlns:a16="http://schemas.microsoft.com/office/drawing/2014/main" id="{795A42C6-466C-1D21-8DC7-036C753BACDD}"/>
              </a:ext>
            </a:extLst>
          </p:cNvPr>
          <p:cNvSpPr/>
          <p:nvPr/>
        </p:nvSpPr>
        <p:spPr>
          <a:xfrm>
            <a:off x="2283850" y="4989255"/>
            <a:ext cx="471948" cy="3392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794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947C-10A8-CE5F-EC53-EFA04497F45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79C3EA-411D-7A89-8368-CFA337AC60EA}"/>
              </a:ext>
            </a:extLst>
          </p:cNvPr>
          <p:cNvSpPr>
            <a:spLocks noGrp="1"/>
          </p:cNvSpPr>
          <p:nvPr>
            <p:ph type="title"/>
          </p:nvPr>
        </p:nvSpPr>
        <p:spPr/>
        <p:txBody>
          <a:bodyPr/>
          <a:lstStyle/>
          <a:p>
            <a:r>
              <a:rPr lang="tr-TR" b="1" dirty="0">
                <a:solidFill>
                  <a:schemeClr val="accent1"/>
                </a:solidFill>
                <a:latin typeface="+mn-lt"/>
              </a:rPr>
              <a:t>Risk Faktörleri</a:t>
            </a:r>
          </a:p>
        </p:txBody>
      </p:sp>
      <p:sp>
        <p:nvSpPr>
          <p:cNvPr id="4" name="Rectangle 1">
            <a:extLst>
              <a:ext uri="{FF2B5EF4-FFF2-40B4-BE49-F238E27FC236}">
                <a16:creationId xmlns:a16="http://schemas.microsoft.com/office/drawing/2014/main" id="{9FF72F1A-85D4-5C6C-7C1D-8EC47495450A}"/>
              </a:ext>
            </a:extLst>
          </p:cNvPr>
          <p:cNvSpPr>
            <a:spLocks noGrp="1" noChangeArrowheads="1"/>
          </p:cNvSpPr>
          <p:nvPr>
            <p:ph idx="1"/>
          </p:nvPr>
        </p:nvSpPr>
        <p:spPr bwMode="auto">
          <a:xfrm>
            <a:off x="1318506" y="2644170"/>
            <a:ext cx="104507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2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rgbClr val="000000"/>
              </a:solidFill>
              <a:effectLst/>
            </a:endParaRPr>
          </a:p>
        </p:txBody>
      </p:sp>
      <p:sp>
        <p:nvSpPr>
          <p:cNvPr id="3" name="Rectangle 1">
            <a:extLst>
              <a:ext uri="{FF2B5EF4-FFF2-40B4-BE49-F238E27FC236}">
                <a16:creationId xmlns:a16="http://schemas.microsoft.com/office/drawing/2014/main" id="{298D58CC-0545-8994-355B-17219691C3C1}"/>
              </a:ext>
            </a:extLst>
          </p:cNvPr>
          <p:cNvSpPr>
            <a:spLocks noChangeArrowheads="1"/>
          </p:cNvSpPr>
          <p:nvPr/>
        </p:nvSpPr>
        <p:spPr bwMode="auto">
          <a:xfrm>
            <a:off x="1097280" y="2038240"/>
            <a:ext cx="10058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2400" b="1" i="0" u="none" strike="noStrike" cap="none" normalizeH="0" baseline="0" dirty="0">
                <a:ln>
                  <a:noFill/>
                </a:ln>
                <a:solidFill>
                  <a:srgbClr val="000000"/>
                </a:solidFill>
                <a:effectLst/>
              </a:rPr>
              <a:t>Katetere ait risk faktörleri</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endParaRPr lang="tr-TR" altLang="tr-TR" sz="2400" dirty="0">
              <a:solidFill>
                <a:srgbClr val="000000"/>
              </a:solidFill>
            </a:endParaRP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i="0" u="none" strike="noStrike" cap="none" normalizeH="0" baseline="0" dirty="0">
                <a:ln>
                  <a:noFill/>
                </a:ln>
                <a:solidFill>
                  <a:srgbClr val="000000"/>
                </a:solidFill>
                <a:effectLst/>
              </a:rPr>
              <a:t>Kateterin süresi </a:t>
            </a:r>
            <a:r>
              <a:rPr lang="tr-TR" altLang="tr-TR" sz="2400" dirty="0">
                <a:solidFill>
                  <a:srgbClr val="000000"/>
                </a:solidFill>
              </a:rPr>
              <a:t>n</a:t>
            </a:r>
            <a:r>
              <a:rPr kumimoji="0" lang="tr-TR" altLang="tr-TR" sz="2400" i="0" u="none" strike="noStrike" cap="none" normalizeH="0" baseline="0" dirty="0">
                <a:ln>
                  <a:noFill/>
                </a:ln>
                <a:solidFill>
                  <a:srgbClr val="000000"/>
                </a:solidFill>
                <a:effectLst/>
              </a:rPr>
              <a:t>e kadar uzun ise o kadar yüksek risk (en önemli risk faktörü)</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endParaRPr lang="tr-TR" sz="2400" b="1" dirty="0">
              <a:solidFill>
                <a:srgbClr val="000000"/>
              </a:solidFill>
            </a:endParaRP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lang="tr-TR" sz="2400" b="1" dirty="0">
                <a:solidFill>
                  <a:srgbClr val="000000"/>
                </a:solidFill>
              </a:rPr>
              <a:t>Kronik Kalıcı Kateterler (≥30 gün</a:t>
            </a:r>
            <a:r>
              <a:rPr lang="tr-TR" sz="2400" dirty="0">
                <a:solidFill>
                  <a:srgbClr val="000000"/>
                </a:solidFill>
              </a:rPr>
              <a:t>): Bakteriüri sık görülür</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endParaRPr lang="tr-TR" sz="2400" dirty="0">
              <a:solidFill>
                <a:srgbClr val="000000"/>
              </a:solidFill>
            </a:endParaRP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lang="tr-TR" sz="2400" dirty="0" err="1">
                <a:solidFill>
                  <a:srgbClr val="000000"/>
                </a:solidFill>
              </a:rPr>
              <a:t>Suprapubik</a:t>
            </a:r>
            <a:r>
              <a:rPr lang="tr-TR" sz="2400" dirty="0">
                <a:solidFill>
                  <a:srgbClr val="000000"/>
                </a:solidFill>
              </a:rPr>
              <a:t> kateter ile </a:t>
            </a:r>
            <a:r>
              <a:rPr lang="tr-TR" sz="2400" dirty="0" err="1">
                <a:solidFill>
                  <a:srgbClr val="000000"/>
                </a:solidFill>
              </a:rPr>
              <a:t>transüretral</a:t>
            </a:r>
            <a:r>
              <a:rPr lang="tr-TR" sz="2400" dirty="0">
                <a:solidFill>
                  <a:srgbClr val="000000"/>
                </a:solidFill>
              </a:rPr>
              <a:t> kateter arasında enfeksiyon riski farkı belirsiz</a:t>
            </a:r>
          </a:p>
        </p:txBody>
      </p:sp>
    </p:spTree>
    <p:extLst>
      <p:ext uri="{BB962C8B-B14F-4D97-AF65-F5344CB8AC3E}">
        <p14:creationId xmlns:p14="http://schemas.microsoft.com/office/powerpoint/2010/main" val="209880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84F7-DCE9-3BD9-2500-501E957B3CA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4A9C2C8-9422-EEF4-2E70-500F396E5364}"/>
              </a:ext>
            </a:extLst>
          </p:cNvPr>
          <p:cNvSpPr>
            <a:spLocks noGrp="1"/>
          </p:cNvSpPr>
          <p:nvPr>
            <p:ph type="title"/>
          </p:nvPr>
        </p:nvSpPr>
        <p:spPr/>
        <p:txBody>
          <a:bodyPr/>
          <a:lstStyle/>
          <a:p>
            <a:r>
              <a:rPr lang="tr-TR" b="1" dirty="0">
                <a:solidFill>
                  <a:schemeClr val="accent1"/>
                </a:solidFill>
                <a:latin typeface="+mn-lt"/>
              </a:rPr>
              <a:t>Risk Faktörleri</a:t>
            </a:r>
          </a:p>
        </p:txBody>
      </p:sp>
      <p:sp>
        <p:nvSpPr>
          <p:cNvPr id="4" name="Rectangle 1">
            <a:extLst>
              <a:ext uri="{FF2B5EF4-FFF2-40B4-BE49-F238E27FC236}">
                <a16:creationId xmlns:a16="http://schemas.microsoft.com/office/drawing/2014/main" id="{2918F15B-BACC-B9EC-54AE-2FB02B1F42D8}"/>
              </a:ext>
            </a:extLst>
          </p:cNvPr>
          <p:cNvSpPr>
            <a:spLocks noGrp="1" noChangeArrowheads="1"/>
          </p:cNvSpPr>
          <p:nvPr>
            <p:ph idx="1"/>
          </p:nvPr>
        </p:nvSpPr>
        <p:spPr bwMode="auto">
          <a:xfrm>
            <a:off x="1097280" y="2090172"/>
            <a:ext cx="106719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lang="tr-TR" altLang="tr-TR" sz="2400" b="1" dirty="0">
                <a:solidFill>
                  <a:srgbClr val="000000"/>
                </a:solidFill>
              </a:rPr>
              <a:t>Katetere ait risk faktörleri</a:t>
            </a:r>
          </a:p>
          <a:p>
            <a:pPr marL="0" indent="0" eaLnBrk="0" fontAlgn="base" hangingPunct="0">
              <a:lnSpc>
                <a:spcPct val="100000"/>
              </a:lnSpc>
              <a:spcBef>
                <a:spcPct val="0"/>
              </a:spcBef>
              <a:spcAft>
                <a:spcPct val="0"/>
              </a:spcAft>
              <a:buClrTx/>
              <a:buSzTx/>
              <a:buNone/>
            </a:pPr>
            <a:endParaRPr kumimoji="0" lang="tr-TR" altLang="tr-TR" sz="2400" i="0" u="none" strike="noStrike" cap="none" normalizeH="0" baseline="0" dirty="0">
              <a:ln>
                <a:noFill/>
              </a:ln>
              <a:solidFill>
                <a:srgbClr val="000000"/>
              </a:solidFill>
              <a:effectLst/>
            </a:endParaRPr>
          </a:p>
          <a:p>
            <a:pPr lvl="0" eaLnBrk="0" fontAlgn="base" hangingPunct="0">
              <a:lnSpc>
                <a:spcPct val="100000"/>
              </a:lnSpc>
              <a:spcBef>
                <a:spcPct val="0"/>
              </a:spcBef>
              <a:spcAft>
                <a:spcPct val="0"/>
              </a:spcAft>
              <a:buClr>
                <a:srgbClr val="FF9933"/>
              </a:buClr>
              <a:buSzTx/>
              <a:buFont typeface="Arial" panose="020B0604020202020204" pitchFamily="34" charset="0"/>
              <a:buChar char="•"/>
            </a:pPr>
            <a:r>
              <a:rPr lang="tr-TR" sz="2400" dirty="0">
                <a:solidFill>
                  <a:srgbClr val="000000"/>
                </a:solidFill>
              </a:rPr>
              <a:t>Kateter bakımındaki hatalar </a:t>
            </a:r>
          </a:p>
          <a:p>
            <a:pPr marL="0" lvl="0" indent="0" eaLnBrk="0" fontAlgn="base" hangingPunct="0">
              <a:lnSpc>
                <a:spcPct val="100000"/>
              </a:lnSpc>
              <a:spcBef>
                <a:spcPct val="0"/>
              </a:spcBef>
              <a:spcAft>
                <a:spcPct val="0"/>
              </a:spcAft>
              <a:buClrTx/>
              <a:buSzTx/>
              <a:buNone/>
            </a:pPr>
            <a:r>
              <a:rPr lang="tr-TR" altLang="tr-TR" sz="2400" dirty="0">
                <a:solidFill>
                  <a:srgbClr val="000000"/>
                </a:solidFill>
              </a:rPr>
              <a:t>  	Kateter takılma endikasyonunun olmaması</a:t>
            </a:r>
          </a:p>
          <a:p>
            <a:pPr marL="0" indent="0" eaLnBrk="0" fontAlgn="base" hangingPunct="0">
              <a:lnSpc>
                <a:spcPct val="100000"/>
              </a:lnSpc>
              <a:spcBef>
                <a:spcPct val="0"/>
              </a:spcBef>
              <a:spcAft>
                <a:spcPct val="0"/>
              </a:spcAft>
              <a:buClrTx/>
              <a:buSzTx/>
              <a:buNone/>
            </a:pPr>
            <a:r>
              <a:rPr lang="tr-TR" altLang="tr-TR" sz="2400" dirty="0">
                <a:solidFill>
                  <a:srgbClr val="000000"/>
                </a:solidFill>
              </a:rPr>
              <a:t>	El hijyenine uyumsuzluk</a:t>
            </a:r>
          </a:p>
          <a:p>
            <a:pPr marL="0" lvl="0" indent="0" eaLnBrk="0" fontAlgn="base" hangingPunct="0">
              <a:lnSpc>
                <a:spcPct val="100000"/>
              </a:lnSpc>
              <a:spcBef>
                <a:spcPct val="0"/>
              </a:spcBef>
              <a:spcAft>
                <a:spcPct val="0"/>
              </a:spcAft>
              <a:buClrTx/>
              <a:buSzTx/>
              <a:buNone/>
            </a:pPr>
            <a:r>
              <a:rPr lang="tr-TR" altLang="tr-TR" sz="2400" dirty="0">
                <a:solidFill>
                  <a:srgbClr val="000000"/>
                </a:solidFill>
              </a:rPr>
              <a:t>	Aseptik olmayan takılma</a:t>
            </a:r>
          </a:p>
          <a:p>
            <a:pPr marL="0" lvl="0" indent="0" eaLnBrk="0" fontAlgn="base" hangingPunct="0">
              <a:lnSpc>
                <a:spcPct val="100000"/>
              </a:lnSpc>
              <a:spcBef>
                <a:spcPct val="0"/>
              </a:spcBef>
              <a:spcAft>
                <a:spcPct val="0"/>
              </a:spcAft>
              <a:buClrTx/>
              <a:buSzTx/>
              <a:buNone/>
            </a:pPr>
            <a:r>
              <a:rPr lang="tr-TR" altLang="tr-TR" sz="2400" dirty="0">
                <a:solidFill>
                  <a:srgbClr val="000000"/>
                </a:solidFill>
              </a:rPr>
              <a:t>	Kateter bakımının yetersizliği</a:t>
            </a:r>
          </a:p>
        </p:txBody>
      </p:sp>
    </p:spTree>
    <p:extLst>
      <p:ext uri="{BB962C8B-B14F-4D97-AF65-F5344CB8AC3E}">
        <p14:creationId xmlns:p14="http://schemas.microsoft.com/office/powerpoint/2010/main" val="47842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45A3A-2EB3-478C-3F83-E0D355007E9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B02CC05-D694-973C-286B-693CC6191BF7}"/>
              </a:ext>
            </a:extLst>
          </p:cNvPr>
          <p:cNvSpPr>
            <a:spLocks noGrp="1"/>
          </p:cNvSpPr>
          <p:nvPr>
            <p:ph type="title"/>
          </p:nvPr>
        </p:nvSpPr>
        <p:spPr/>
        <p:txBody>
          <a:bodyPr/>
          <a:lstStyle/>
          <a:p>
            <a:r>
              <a:rPr lang="tr-TR" b="1" dirty="0">
                <a:solidFill>
                  <a:schemeClr val="accent1"/>
                </a:solidFill>
                <a:latin typeface="+mn-lt"/>
              </a:rPr>
              <a:t>Risk Faktörleri</a:t>
            </a:r>
          </a:p>
        </p:txBody>
      </p:sp>
      <p:sp>
        <p:nvSpPr>
          <p:cNvPr id="4" name="Rectangle 1">
            <a:extLst>
              <a:ext uri="{FF2B5EF4-FFF2-40B4-BE49-F238E27FC236}">
                <a16:creationId xmlns:a16="http://schemas.microsoft.com/office/drawing/2014/main" id="{2A20091A-0363-ECBD-7920-4E49517C4768}"/>
              </a:ext>
            </a:extLst>
          </p:cNvPr>
          <p:cNvSpPr>
            <a:spLocks noGrp="1" noChangeArrowheads="1"/>
          </p:cNvSpPr>
          <p:nvPr>
            <p:ph idx="1"/>
          </p:nvPr>
        </p:nvSpPr>
        <p:spPr bwMode="auto">
          <a:xfrm>
            <a:off x="1318506" y="2644170"/>
            <a:ext cx="104507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2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rgbClr val="000000"/>
              </a:solidFill>
              <a:effectLst/>
            </a:endParaRPr>
          </a:p>
        </p:txBody>
      </p:sp>
      <p:sp>
        <p:nvSpPr>
          <p:cNvPr id="3" name="Rectangle 1">
            <a:extLst>
              <a:ext uri="{FF2B5EF4-FFF2-40B4-BE49-F238E27FC236}">
                <a16:creationId xmlns:a16="http://schemas.microsoft.com/office/drawing/2014/main" id="{C786CC5E-6B3C-6092-1161-B1B3E0ECB189}"/>
              </a:ext>
            </a:extLst>
          </p:cNvPr>
          <p:cNvSpPr>
            <a:spLocks noChangeArrowheads="1"/>
          </p:cNvSpPr>
          <p:nvPr/>
        </p:nvSpPr>
        <p:spPr bwMode="auto">
          <a:xfrm>
            <a:off x="1097280" y="2222906"/>
            <a:ext cx="10058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FF9933"/>
              </a:buClr>
              <a:buSzTx/>
              <a:tabLst/>
            </a:pPr>
            <a:r>
              <a:rPr kumimoji="0" lang="tr-TR" altLang="tr-TR" sz="2400" b="1" i="0" u="none" strike="noStrike" cap="none" normalizeH="0" baseline="0" dirty="0">
                <a:ln>
                  <a:noFill/>
                </a:ln>
                <a:solidFill>
                  <a:srgbClr val="000000"/>
                </a:solidFill>
                <a:effectLst/>
              </a:rPr>
              <a:t>Hastaya ait risk faktörleri</a:t>
            </a:r>
          </a:p>
          <a:p>
            <a:pPr marL="342900" marR="0" lvl="0" indent="-34290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L="342900" marR="0" lvl="0" indent="-34290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Kadın cinsiyet (kısa üretra → kontaminasyon riski daha yüksek)</a:t>
            </a:r>
          </a:p>
          <a:p>
            <a:pPr marL="342900" marR="0" lvl="0" indent="-34290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L="342900" marR="0" lvl="0" indent="-34290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Yaşlılık ve </a:t>
            </a:r>
            <a:r>
              <a:rPr kumimoji="0" lang="tr-TR" altLang="tr-TR" sz="2400" i="0" u="none" strike="noStrike" cap="none" normalizeH="0" baseline="0" dirty="0" err="1">
                <a:ln>
                  <a:noFill/>
                </a:ln>
                <a:solidFill>
                  <a:srgbClr val="000000"/>
                </a:solidFill>
                <a:effectLst/>
              </a:rPr>
              <a:t>immobilite</a:t>
            </a:r>
            <a:endParaRPr kumimoji="0" lang="tr-TR" altLang="tr-TR" sz="2400" i="0" u="none" strike="noStrike" cap="none" normalizeH="0" baseline="0" dirty="0">
              <a:ln>
                <a:noFill/>
              </a:ln>
              <a:solidFill>
                <a:srgbClr val="000000"/>
              </a:solidFill>
              <a:effectLst/>
            </a:endParaRPr>
          </a:p>
          <a:p>
            <a:pPr marL="342900" marR="0" lvl="0" indent="-34290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L="342900" marR="0" lvl="0" indent="-34290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lang="tr-TR" altLang="tr-TR" sz="2400" dirty="0">
                <a:solidFill>
                  <a:srgbClr val="000000"/>
                </a:solidFill>
              </a:rPr>
              <a:t>Hastada diyabet varlığı</a:t>
            </a:r>
            <a:endParaRPr kumimoji="0" lang="tr-TR" altLang="tr-TR" sz="240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35541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E7B81-A563-393E-49D0-A7B77F5F5C74}"/>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CE2A1E11-53AF-5749-B1E1-34D89FE9AB9E}"/>
              </a:ext>
            </a:extLst>
          </p:cNvPr>
          <p:cNvSpPr>
            <a:spLocks noGrp="1"/>
          </p:cNvSpPr>
          <p:nvPr>
            <p:ph type="ctrTitle"/>
          </p:nvPr>
        </p:nvSpPr>
        <p:spPr>
          <a:xfrm>
            <a:off x="352814" y="1887982"/>
            <a:ext cx="11486372" cy="3566160"/>
          </a:xfrm>
          <a:solidFill>
            <a:srgbClr val="636AA2"/>
          </a:solidFill>
          <a:scene3d>
            <a:camera prst="orthographicFront"/>
            <a:lightRig rig="threePt" dir="t"/>
          </a:scene3d>
          <a:sp3d>
            <a:bevelT w="501650" prst="coolSlant"/>
            <a:bevelB w="495300" h="50800" prst="softRound"/>
          </a:sp3d>
        </p:spPr>
        <p:txBody>
          <a:bodyPr vert="horz" lIns="91440" tIns="45720" rIns="91440" bIns="45720" rtlCol="0" anchor="b">
            <a:normAutofit/>
          </a:bodyPr>
          <a:lstStyle/>
          <a:p>
            <a:pPr algn="ctr"/>
            <a:r>
              <a:rPr lang="tr-TR" sz="7200" b="1" dirty="0">
                <a:solidFill>
                  <a:schemeClr val="bg1"/>
                </a:solidFill>
                <a:latin typeface="+mn-lt"/>
              </a:rPr>
              <a:t>Kateter Takılma Endikasyonları </a:t>
            </a:r>
            <a:br>
              <a:rPr lang="tr-TR" sz="7200" b="1" dirty="0">
                <a:solidFill>
                  <a:schemeClr val="bg1"/>
                </a:solidFill>
                <a:latin typeface="+mn-lt"/>
              </a:rPr>
            </a:br>
            <a:endParaRPr lang="tr-TR" sz="7200" b="1" dirty="0">
              <a:solidFill>
                <a:schemeClr val="bg1"/>
              </a:solidFill>
              <a:latin typeface="+mn-lt"/>
            </a:endParaRPr>
          </a:p>
        </p:txBody>
      </p:sp>
    </p:spTree>
    <p:extLst>
      <p:ext uri="{BB962C8B-B14F-4D97-AF65-F5344CB8AC3E}">
        <p14:creationId xmlns:p14="http://schemas.microsoft.com/office/powerpoint/2010/main" val="745960404"/>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42BA56-271F-4323-94D2-17B1AB299541}"/>
              </a:ext>
            </a:extLst>
          </p:cNvPr>
          <p:cNvSpPr>
            <a:spLocks noGrp="1"/>
          </p:cNvSpPr>
          <p:nvPr>
            <p:ph type="title"/>
          </p:nvPr>
        </p:nvSpPr>
        <p:spPr/>
        <p:txBody>
          <a:bodyPr>
            <a:normAutofit/>
          </a:bodyPr>
          <a:lstStyle/>
          <a:p>
            <a:r>
              <a:rPr lang="tr-TR" sz="4400" b="1" dirty="0">
                <a:solidFill>
                  <a:srgbClr val="636AA2"/>
                </a:solidFill>
                <a:latin typeface="+mn-lt"/>
              </a:rPr>
              <a:t>Kateter Takılması: Ne Zaman Gerçekten Gerekli?</a:t>
            </a:r>
          </a:p>
        </p:txBody>
      </p:sp>
      <p:sp>
        <p:nvSpPr>
          <p:cNvPr id="4" name="Rectangle 1">
            <a:extLst>
              <a:ext uri="{FF2B5EF4-FFF2-40B4-BE49-F238E27FC236}">
                <a16:creationId xmlns:a16="http://schemas.microsoft.com/office/drawing/2014/main" id="{002B9C13-025F-C3FD-5573-37A063B64C80}"/>
              </a:ext>
            </a:extLst>
          </p:cNvPr>
          <p:cNvSpPr>
            <a:spLocks noGrp="1" noChangeArrowheads="1"/>
          </p:cNvSpPr>
          <p:nvPr>
            <p:ph idx="1"/>
          </p:nvPr>
        </p:nvSpPr>
        <p:spPr bwMode="auto">
          <a:xfrm>
            <a:off x="1097280" y="2060052"/>
            <a:ext cx="10058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İdrar çıkışının yakın izlemi gerektiğinde (</a:t>
            </a:r>
            <a:r>
              <a:rPr kumimoji="0" lang="tr-TR" altLang="tr-TR" sz="2400" i="0" u="none" strike="noStrike" cap="none" normalizeH="0" baseline="0" dirty="0" err="1">
                <a:ln>
                  <a:noFill/>
                </a:ln>
                <a:solidFill>
                  <a:srgbClr val="000000"/>
                </a:solidFill>
                <a:effectLst/>
              </a:rPr>
              <a:t>örn</a:t>
            </a:r>
            <a:r>
              <a:rPr kumimoji="0" lang="tr-TR" altLang="tr-TR" sz="2400" i="0" u="none" strike="noStrike" cap="none" normalizeH="0" baseline="0" dirty="0">
                <a:ln>
                  <a:noFill/>
                </a:ln>
                <a:solidFill>
                  <a:srgbClr val="000000"/>
                </a:solidFill>
                <a:effectLst/>
              </a:rPr>
              <a:t>. şok, ciddi kalp yetmezliği)</a:t>
            </a: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Aşırı mesane retansiyonu ve çıkış obstrüksiyonu durumunda</a:t>
            </a: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Perioperatif dönem (seçilmiş bazı cerrahilerde kısa süreli kullanım)</a:t>
            </a: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İdrar kaçağı kontrolsüzse ve diğer yöntemler yetersizse</a:t>
            </a: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lang="tr-TR" altLang="tr-TR" sz="2400" dirty="0">
              <a:solidFill>
                <a:srgbClr val="000000"/>
              </a:solidFill>
            </a:endParaRPr>
          </a:p>
          <a:p>
            <a:pPr lvl="0" eaLnBrk="0" fontAlgn="base" hangingPunct="0">
              <a:lnSpc>
                <a:spcPct val="100000"/>
              </a:lnSpc>
              <a:spcBef>
                <a:spcPct val="0"/>
              </a:spcBef>
              <a:spcAft>
                <a:spcPct val="0"/>
              </a:spcAft>
              <a:buClr>
                <a:srgbClr val="FF9933"/>
              </a:buClr>
              <a:buSzTx/>
              <a:buFont typeface="Arial" panose="020B0604020202020204" pitchFamily="34" charset="0"/>
              <a:buChar char="•"/>
            </a:pPr>
            <a:r>
              <a:rPr lang="tr-TR" sz="2400" dirty="0">
                <a:solidFill>
                  <a:srgbClr val="000000"/>
                </a:solidFill>
              </a:rPr>
              <a:t>Palyatif bakım hastalarında konfor amacıyla (seçici durumlarda)</a:t>
            </a:r>
            <a:endParaRPr kumimoji="0" lang="tr-TR" altLang="tr-TR" sz="2400" i="0" u="none" strike="noStrike" cap="none" normalizeH="0" baseline="0" dirty="0">
              <a:ln>
                <a:noFill/>
              </a:ln>
              <a:solidFill>
                <a:srgbClr val="000000"/>
              </a:solidFill>
              <a:effectLst/>
            </a:endParaRPr>
          </a:p>
        </p:txBody>
      </p:sp>
      <p:sp>
        <p:nvSpPr>
          <p:cNvPr id="5" name="Oval 4">
            <a:extLst>
              <a:ext uri="{FF2B5EF4-FFF2-40B4-BE49-F238E27FC236}">
                <a16:creationId xmlns:a16="http://schemas.microsoft.com/office/drawing/2014/main" id="{87B6C167-9C1E-17CA-3218-BE796D8A206C}"/>
              </a:ext>
            </a:extLst>
          </p:cNvPr>
          <p:cNvSpPr/>
          <p:nvPr/>
        </p:nvSpPr>
        <p:spPr>
          <a:xfrm flipH="1">
            <a:off x="9630695" y="2687892"/>
            <a:ext cx="2344995" cy="21606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t>Sadece endikasyon varsa kateter tak</a:t>
            </a:r>
            <a:r>
              <a:rPr lang="tr-TR" sz="2400" dirty="0" err="1"/>
              <a:t>ılmalı</a:t>
            </a:r>
            <a:endParaRPr lang="tr-TR" sz="2400" dirty="0"/>
          </a:p>
        </p:txBody>
      </p:sp>
    </p:spTree>
    <p:extLst>
      <p:ext uri="{BB962C8B-B14F-4D97-AF65-F5344CB8AC3E}">
        <p14:creationId xmlns:p14="http://schemas.microsoft.com/office/powerpoint/2010/main" val="370964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5B706-A23A-02DC-A0E0-0E09B2F3228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56D5EF3-53E4-5D1A-CB96-B78C820777D1}"/>
              </a:ext>
            </a:extLst>
          </p:cNvPr>
          <p:cNvSpPr>
            <a:spLocks noGrp="1"/>
          </p:cNvSpPr>
          <p:nvPr>
            <p:ph type="title"/>
          </p:nvPr>
        </p:nvSpPr>
        <p:spPr>
          <a:xfrm>
            <a:off x="1097280" y="286603"/>
            <a:ext cx="8665845" cy="1450757"/>
          </a:xfrm>
        </p:spPr>
        <p:txBody>
          <a:bodyPr/>
          <a:lstStyle/>
          <a:p>
            <a:r>
              <a:rPr lang="tr-TR" sz="4400" b="1" dirty="0">
                <a:solidFill>
                  <a:srgbClr val="636AA2"/>
                </a:solidFill>
                <a:latin typeface="+mn-lt"/>
              </a:rPr>
              <a:t>Katetere Alternatif Yöntemleri Değerlendirin</a:t>
            </a:r>
          </a:p>
        </p:txBody>
      </p:sp>
      <p:sp>
        <p:nvSpPr>
          <p:cNvPr id="4" name="Rectangle 1">
            <a:extLst>
              <a:ext uri="{FF2B5EF4-FFF2-40B4-BE49-F238E27FC236}">
                <a16:creationId xmlns:a16="http://schemas.microsoft.com/office/drawing/2014/main" id="{DBB679ED-A74A-D021-BDE4-22CF51EBEC22}"/>
              </a:ext>
            </a:extLst>
          </p:cNvPr>
          <p:cNvSpPr>
            <a:spLocks noGrp="1" noChangeArrowheads="1"/>
          </p:cNvSpPr>
          <p:nvPr>
            <p:ph idx="1"/>
          </p:nvPr>
        </p:nvSpPr>
        <p:spPr bwMode="auto">
          <a:xfrm>
            <a:off x="1097280" y="2060052"/>
            <a:ext cx="10058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
                <a:srgbClr val="FF9933"/>
              </a:buClr>
              <a:buSzTx/>
              <a:buNone/>
              <a:tabLst/>
            </a:pPr>
            <a:r>
              <a:rPr kumimoji="0" lang="tr-TR" altLang="tr-TR" sz="2400" i="0" u="none" strike="noStrike" cap="none" normalizeH="0" baseline="0" dirty="0">
                <a:ln>
                  <a:noFill/>
                </a:ln>
                <a:solidFill>
                  <a:srgbClr val="000000"/>
                </a:solidFill>
                <a:effectLst/>
              </a:rPr>
              <a:t>"Kateter takma kararı vermeden önce, mesane yönetimi için alternatif yöntemler mutlaka değerlendirilmelidir</a:t>
            </a:r>
          </a:p>
          <a:p>
            <a:pPr marR="0" lvl="0" algn="just"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b="1" i="0" u="none" strike="noStrike" cap="none" normalizeH="0" baseline="0" dirty="0">
                <a:ln>
                  <a:noFill/>
                </a:ln>
                <a:solidFill>
                  <a:srgbClr val="000000"/>
                </a:solidFill>
                <a:effectLst/>
              </a:rPr>
              <a:t>Harici (Kondom) Kateterler: </a:t>
            </a:r>
            <a:r>
              <a:rPr kumimoji="0" lang="tr-TR" altLang="tr-TR" sz="2400" i="0" u="none" strike="noStrike" cap="none" normalizeH="0" baseline="0" dirty="0">
                <a:ln>
                  <a:noFill/>
                </a:ln>
                <a:solidFill>
                  <a:srgbClr val="000000"/>
                </a:solidFill>
                <a:effectLst/>
              </a:rPr>
              <a:t>Üriner retansiyonu veya mesane çıkış obstrüksiyonu olmayan, uyumlu erkek hastalarda kalıcı sondaya iyi bir alternatiftir</a:t>
            </a:r>
          </a:p>
          <a:p>
            <a:pPr marR="0" lvl="0" algn="just"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b="1" i="0" u="none" strike="noStrike" cap="none" normalizeH="0" baseline="0" dirty="0">
                <a:ln>
                  <a:noFill/>
                </a:ln>
                <a:solidFill>
                  <a:srgbClr val="000000"/>
                </a:solidFill>
                <a:effectLst/>
              </a:rPr>
              <a:t>Aralıklı Kateterizasyon: </a:t>
            </a:r>
            <a:r>
              <a:rPr kumimoji="0" lang="tr-TR" altLang="tr-TR" sz="2400" i="0" u="none" strike="noStrike" cap="none" normalizeH="0" baseline="0" dirty="0">
                <a:ln>
                  <a:noFill/>
                </a:ln>
                <a:solidFill>
                  <a:srgbClr val="000000"/>
                </a:solidFill>
                <a:effectLst/>
              </a:rPr>
              <a:t>Mesane boşaltma fonksiyon bozukluğu olan hastalarda (</a:t>
            </a:r>
            <a:r>
              <a:rPr kumimoji="0" lang="tr-TR" altLang="tr-TR" sz="2400" i="0" u="none" strike="noStrike" cap="none" normalizeH="0" baseline="0" dirty="0" err="1">
                <a:ln>
                  <a:noFill/>
                </a:ln>
                <a:solidFill>
                  <a:srgbClr val="000000"/>
                </a:solidFill>
                <a:effectLst/>
              </a:rPr>
              <a:t>örn</a:t>
            </a:r>
            <a:r>
              <a:rPr kumimoji="0" lang="tr-TR" altLang="tr-TR" sz="2400" i="0" u="none" strike="noStrike" cap="none" normalizeH="0" baseline="0" dirty="0">
                <a:ln>
                  <a:noFill/>
                </a:ln>
                <a:solidFill>
                  <a:srgbClr val="000000"/>
                </a:solidFill>
                <a:effectLst/>
              </a:rPr>
              <a:t>. spinal </a:t>
            </a:r>
            <a:r>
              <a:rPr kumimoji="0" lang="tr-TR" altLang="tr-TR" sz="2400" i="0" u="none" strike="noStrike" cap="none" normalizeH="0" baseline="0" dirty="0" err="1">
                <a:ln>
                  <a:noFill/>
                </a:ln>
                <a:solidFill>
                  <a:srgbClr val="000000"/>
                </a:solidFill>
                <a:effectLst/>
              </a:rPr>
              <a:t>kord</a:t>
            </a:r>
            <a:r>
              <a:rPr kumimoji="0" lang="tr-TR" altLang="tr-TR" sz="2400" i="0" u="none" strike="noStrike" cap="none" normalizeH="0" baseline="0" dirty="0">
                <a:ln>
                  <a:noFill/>
                </a:ln>
                <a:solidFill>
                  <a:srgbClr val="000000"/>
                </a:solidFill>
                <a:effectLst/>
              </a:rPr>
              <a:t> yaralanması) kalıcı sondalara tercih edilen bir yöntemdir</a:t>
            </a:r>
          </a:p>
          <a:p>
            <a:pPr marR="0" lvl="0" algn="just"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b="1" i="0" u="none" strike="noStrike" cap="none" normalizeH="0" baseline="0" dirty="0">
                <a:ln>
                  <a:noFill/>
                </a:ln>
                <a:solidFill>
                  <a:srgbClr val="000000"/>
                </a:solidFill>
                <a:effectLst/>
              </a:rPr>
              <a:t>Mesane Tarayıcı (</a:t>
            </a:r>
            <a:r>
              <a:rPr kumimoji="0" lang="tr-TR" altLang="tr-TR" sz="2400" b="1" i="0" u="none" strike="noStrike" cap="none" normalizeH="0" baseline="0" dirty="0" err="1">
                <a:ln>
                  <a:noFill/>
                </a:ln>
                <a:solidFill>
                  <a:srgbClr val="000000"/>
                </a:solidFill>
                <a:effectLst/>
              </a:rPr>
              <a:t>Bladder</a:t>
            </a:r>
            <a:r>
              <a:rPr kumimoji="0" lang="tr-TR" altLang="tr-TR" sz="2400" b="1" i="0" u="none" strike="noStrike" cap="none" normalizeH="0" baseline="0" dirty="0">
                <a:ln>
                  <a:noFill/>
                </a:ln>
                <a:solidFill>
                  <a:srgbClr val="000000"/>
                </a:solidFill>
                <a:effectLst/>
              </a:rPr>
              <a:t> </a:t>
            </a:r>
            <a:r>
              <a:rPr kumimoji="0" lang="tr-TR" altLang="tr-TR" sz="2400" b="1" i="0" u="none" strike="noStrike" cap="none" normalizeH="0" baseline="0" dirty="0" err="1">
                <a:ln>
                  <a:noFill/>
                </a:ln>
                <a:solidFill>
                  <a:srgbClr val="000000"/>
                </a:solidFill>
                <a:effectLst/>
              </a:rPr>
              <a:t>Scanner</a:t>
            </a:r>
            <a:r>
              <a:rPr kumimoji="0" lang="tr-TR" altLang="tr-TR" sz="2400" b="1" i="0" u="none" strike="noStrike" cap="none" normalizeH="0" baseline="0" dirty="0">
                <a:ln>
                  <a:noFill/>
                </a:ln>
                <a:solidFill>
                  <a:srgbClr val="000000"/>
                </a:solidFill>
                <a:effectLst/>
              </a:rPr>
              <a:t>) Kullanımı: </a:t>
            </a:r>
            <a:r>
              <a:rPr kumimoji="0" lang="tr-TR" altLang="tr-TR" sz="2400" i="0" u="none" strike="noStrike" cap="none" normalizeH="0" baseline="0" dirty="0">
                <a:ln>
                  <a:noFill/>
                </a:ln>
                <a:solidFill>
                  <a:srgbClr val="000000"/>
                </a:solidFill>
                <a:effectLst/>
              </a:rPr>
              <a:t>Gereksiz kateterizasyon sayısını azaltmak için idrar hacmini değerlendirmede kullanılabilir</a:t>
            </a:r>
          </a:p>
        </p:txBody>
      </p:sp>
    </p:spTree>
    <p:extLst>
      <p:ext uri="{BB962C8B-B14F-4D97-AF65-F5344CB8AC3E}">
        <p14:creationId xmlns:p14="http://schemas.microsoft.com/office/powerpoint/2010/main" val="427658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p:txBody>
          <a:bodyPr>
            <a:normAutofit/>
          </a:bodyPr>
          <a:lstStyle/>
          <a:p>
            <a:r>
              <a:rPr lang="tr-TR" sz="4400" b="1" dirty="0">
                <a:solidFill>
                  <a:srgbClr val="7030A0"/>
                </a:solidFill>
              </a:rPr>
              <a:t>Sunum Planı</a:t>
            </a:r>
            <a:endParaRPr lang="en-GB" sz="4400" b="1" dirty="0">
              <a:solidFill>
                <a:srgbClr val="7030A0"/>
              </a:solidFill>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79" y="1845734"/>
            <a:ext cx="10513083" cy="4023360"/>
          </a:xfrm>
        </p:spPr>
        <p:txBody>
          <a:bodyPr>
            <a:normAutofit fontScale="92500" lnSpcReduction="10000"/>
          </a:bodyPr>
          <a:lstStyle/>
          <a:p>
            <a:pPr>
              <a:buFont typeface="Wingdings" panose="05000000000000000000" pitchFamily="2" charset="2"/>
              <a:buChar char="q"/>
            </a:pPr>
            <a:r>
              <a:rPr lang="tr-TR" sz="2400" dirty="0">
                <a:solidFill>
                  <a:srgbClr val="000000"/>
                </a:solidFill>
              </a:rPr>
              <a:t>Kavramlar ve tanımlar</a:t>
            </a:r>
          </a:p>
          <a:p>
            <a:pPr>
              <a:buFont typeface="Wingdings" panose="05000000000000000000" pitchFamily="2" charset="2"/>
              <a:buChar char="q"/>
            </a:pPr>
            <a:r>
              <a:rPr lang="tr-TR" sz="2400" dirty="0">
                <a:solidFill>
                  <a:srgbClr val="000000"/>
                </a:solidFill>
              </a:rPr>
              <a:t>Epidemiyoloji ve risk faktörleri</a:t>
            </a:r>
          </a:p>
          <a:p>
            <a:pPr>
              <a:buFont typeface="Wingdings" panose="05000000000000000000" pitchFamily="2" charset="2"/>
              <a:buChar char="q"/>
            </a:pPr>
            <a:r>
              <a:rPr lang="tr-TR" sz="2400" dirty="0">
                <a:solidFill>
                  <a:srgbClr val="000000"/>
                </a:solidFill>
              </a:rPr>
              <a:t>Kateter takılma endikasyonları</a:t>
            </a:r>
          </a:p>
          <a:p>
            <a:pPr>
              <a:buFont typeface="Wingdings" panose="05000000000000000000" pitchFamily="2" charset="2"/>
              <a:buChar char="q"/>
            </a:pPr>
            <a:r>
              <a:rPr lang="tr-TR" sz="2400" dirty="0">
                <a:solidFill>
                  <a:srgbClr val="000000"/>
                </a:solidFill>
              </a:rPr>
              <a:t>Kateter takılma sırasında uygulama ilkeleri</a:t>
            </a:r>
          </a:p>
          <a:p>
            <a:pPr>
              <a:buFont typeface="Wingdings" panose="05000000000000000000" pitchFamily="2" charset="2"/>
              <a:buChar char="q"/>
            </a:pPr>
            <a:r>
              <a:rPr lang="tr-TR" sz="2400" dirty="0">
                <a:solidFill>
                  <a:srgbClr val="000000"/>
                </a:solidFill>
              </a:rPr>
              <a:t>Kateter takıldıktan sonra bakım ve izlem</a:t>
            </a:r>
          </a:p>
          <a:p>
            <a:pPr>
              <a:buFont typeface="Wingdings" panose="05000000000000000000" pitchFamily="2" charset="2"/>
              <a:buChar char="q"/>
            </a:pPr>
            <a:r>
              <a:rPr lang="tr-TR" sz="2400" dirty="0">
                <a:solidFill>
                  <a:srgbClr val="000000"/>
                </a:solidFill>
              </a:rPr>
              <a:t>Kateterin çıkarılması ve sonlandırma kararı</a:t>
            </a:r>
          </a:p>
          <a:p>
            <a:pPr>
              <a:buFont typeface="Wingdings" panose="05000000000000000000" pitchFamily="2" charset="2"/>
              <a:buChar char="q"/>
            </a:pPr>
            <a:r>
              <a:rPr lang="tr-TR" sz="2400" dirty="0">
                <a:solidFill>
                  <a:srgbClr val="000000"/>
                </a:solidFill>
              </a:rPr>
              <a:t>Kateter ilişkili üriner sistem enfeksiyonu önleme demeti</a:t>
            </a:r>
          </a:p>
          <a:p>
            <a:pPr>
              <a:buFont typeface="Wingdings" panose="05000000000000000000" pitchFamily="2" charset="2"/>
              <a:buChar char="q"/>
            </a:pPr>
            <a:r>
              <a:rPr lang="tr-TR" sz="2400" dirty="0">
                <a:solidFill>
                  <a:srgbClr val="000000"/>
                </a:solidFill>
              </a:rPr>
              <a:t>Kateter ilişkili üriner sistem enfeksiyonunu önlemede multimodal yaklaşımlar</a:t>
            </a:r>
          </a:p>
          <a:p>
            <a:pPr>
              <a:buFont typeface="Wingdings" panose="05000000000000000000" pitchFamily="2" charset="2"/>
              <a:buChar char="q"/>
            </a:pPr>
            <a:r>
              <a:rPr lang="tr-TR" sz="2400" dirty="0">
                <a:solidFill>
                  <a:srgbClr val="000000"/>
                </a:solidFill>
              </a:rPr>
              <a:t>Sonuç ve öneriler</a:t>
            </a:r>
          </a:p>
          <a:p>
            <a:pPr>
              <a:buFont typeface="Wingdings" panose="05000000000000000000" pitchFamily="2" charset="2"/>
              <a:buChar char="q"/>
            </a:pPr>
            <a:endParaRPr lang="en-GB" sz="2400" dirty="0">
              <a:solidFill>
                <a:srgbClr val="000000"/>
              </a:solidFill>
            </a:endParaRPr>
          </a:p>
        </p:txBody>
      </p:sp>
    </p:spTree>
    <p:extLst>
      <p:ext uri="{BB962C8B-B14F-4D97-AF65-F5344CB8AC3E}">
        <p14:creationId xmlns:p14="http://schemas.microsoft.com/office/powerpoint/2010/main" val="133825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2CC238-5FEA-F4D6-64C1-15304C9143F7}"/>
              </a:ext>
            </a:extLst>
          </p:cNvPr>
          <p:cNvSpPr>
            <a:spLocks noGrp="1"/>
          </p:cNvSpPr>
          <p:nvPr>
            <p:ph type="title"/>
          </p:nvPr>
        </p:nvSpPr>
        <p:spPr/>
        <p:txBody>
          <a:bodyPr/>
          <a:lstStyle/>
          <a:p>
            <a:r>
              <a:rPr lang="tr-TR" sz="4400" b="1" dirty="0">
                <a:solidFill>
                  <a:srgbClr val="636AA2"/>
                </a:solidFill>
                <a:latin typeface="+mn-lt"/>
              </a:rPr>
              <a:t>Yanlış / Gereksiz Kullanım Örnekleri</a:t>
            </a:r>
          </a:p>
        </p:txBody>
      </p:sp>
      <p:sp>
        <p:nvSpPr>
          <p:cNvPr id="3" name="İçerik Yer Tutucusu 2">
            <a:extLst>
              <a:ext uri="{FF2B5EF4-FFF2-40B4-BE49-F238E27FC236}">
                <a16:creationId xmlns:a16="http://schemas.microsoft.com/office/drawing/2014/main" id="{104D36A6-7CC7-2EFB-1DBA-3A0EDB277CA2}"/>
              </a:ext>
            </a:extLst>
          </p:cNvPr>
          <p:cNvSpPr>
            <a:spLocks noGrp="1"/>
          </p:cNvSpPr>
          <p:nvPr>
            <p:ph idx="1"/>
          </p:nvPr>
        </p:nvSpPr>
        <p:spPr>
          <a:xfrm>
            <a:off x="1097280" y="1934224"/>
            <a:ext cx="10058400" cy="4023360"/>
          </a:xfrm>
        </p:spPr>
        <p:txBody>
          <a:bodyPr>
            <a:normAutofit fontScale="70000" lnSpcReduction="20000"/>
          </a:bodyPr>
          <a:lstStyle/>
          <a:p>
            <a:pPr>
              <a:buClr>
                <a:srgbClr val="FF9933"/>
              </a:buClr>
              <a:buFont typeface="Arial" panose="020B0604020202020204" pitchFamily="34" charset="0"/>
              <a:buChar char="•"/>
            </a:pPr>
            <a:r>
              <a:rPr lang="tr-TR" sz="2600" dirty="0">
                <a:solidFill>
                  <a:srgbClr val="000000"/>
                </a:solidFill>
              </a:rPr>
              <a:t>"</a:t>
            </a:r>
            <a:r>
              <a:rPr lang="tr-TR" sz="3100" dirty="0">
                <a:solidFill>
                  <a:srgbClr val="000000"/>
                </a:solidFill>
              </a:rPr>
              <a:t>Hasta altını ıslatmasın" gerekçesiyle</a:t>
            </a:r>
          </a:p>
          <a:p>
            <a:pPr>
              <a:buClr>
                <a:srgbClr val="FF9933"/>
              </a:buClr>
              <a:buFont typeface="Arial" panose="020B0604020202020204" pitchFamily="34" charset="0"/>
              <a:buChar char="•"/>
            </a:pPr>
            <a:endParaRPr lang="tr-TR" sz="3100" dirty="0">
              <a:solidFill>
                <a:srgbClr val="000000"/>
              </a:solidFill>
            </a:endParaRPr>
          </a:p>
          <a:p>
            <a:pPr>
              <a:buClr>
                <a:srgbClr val="FF9933"/>
              </a:buClr>
              <a:buFont typeface="Arial" panose="020B0604020202020204" pitchFamily="34" charset="0"/>
              <a:buChar char="•"/>
            </a:pPr>
            <a:r>
              <a:rPr lang="tr-TR" sz="3100" dirty="0">
                <a:solidFill>
                  <a:srgbClr val="000000"/>
                </a:solidFill>
              </a:rPr>
              <a:t>Bakım verenin iş yükünü azaltmak için</a:t>
            </a:r>
          </a:p>
          <a:p>
            <a:pPr>
              <a:buClr>
                <a:srgbClr val="FF9933"/>
              </a:buClr>
              <a:buFont typeface="Arial" panose="020B0604020202020204" pitchFamily="34" charset="0"/>
              <a:buChar char="•"/>
            </a:pPr>
            <a:endParaRPr lang="tr-TR" sz="3100" dirty="0">
              <a:solidFill>
                <a:srgbClr val="000000"/>
              </a:solidFill>
            </a:endParaRPr>
          </a:p>
          <a:p>
            <a:pPr>
              <a:buClr>
                <a:srgbClr val="FF9933"/>
              </a:buClr>
              <a:buFont typeface="Arial" panose="020B0604020202020204" pitchFamily="34" charset="0"/>
              <a:buChar char="•"/>
            </a:pPr>
            <a:r>
              <a:rPr lang="tr-TR" sz="3100" dirty="0">
                <a:solidFill>
                  <a:srgbClr val="000000"/>
                </a:solidFill>
              </a:rPr>
              <a:t>Yatak istirahati olan her hastada refleks olarak</a:t>
            </a:r>
          </a:p>
          <a:p>
            <a:pPr>
              <a:buClr>
                <a:srgbClr val="FF9933"/>
              </a:buClr>
              <a:buFont typeface="Arial" panose="020B0604020202020204" pitchFamily="34" charset="0"/>
              <a:buChar char="•"/>
            </a:pPr>
            <a:endParaRPr lang="tr-TR" sz="3100" dirty="0">
              <a:solidFill>
                <a:srgbClr val="000000"/>
              </a:solidFill>
            </a:endParaRPr>
          </a:p>
          <a:p>
            <a:pPr>
              <a:buClr>
                <a:srgbClr val="FF9933"/>
              </a:buClr>
              <a:buFont typeface="Arial" panose="020B0604020202020204" pitchFamily="34" charset="0"/>
              <a:buChar char="•"/>
            </a:pPr>
            <a:r>
              <a:rPr lang="tr-TR" sz="3100" dirty="0" err="1">
                <a:solidFill>
                  <a:srgbClr val="000000"/>
                </a:solidFill>
              </a:rPr>
              <a:t>Mental</a:t>
            </a:r>
            <a:r>
              <a:rPr lang="tr-TR" sz="3100" dirty="0">
                <a:solidFill>
                  <a:srgbClr val="000000"/>
                </a:solidFill>
              </a:rPr>
              <a:t> değişikliği olan her hastada alternatif düşünmeden</a:t>
            </a:r>
          </a:p>
          <a:p>
            <a:pPr>
              <a:buClr>
                <a:srgbClr val="FF9933"/>
              </a:buClr>
              <a:buFont typeface="Arial" panose="020B0604020202020204" pitchFamily="34" charset="0"/>
              <a:buChar char="•"/>
            </a:pPr>
            <a:endParaRPr lang="tr-TR" sz="3100" dirty="0">
              <a:solidFill>
                <a:srgbClr val="000000"/>
              </a:solidFill>
            </a:endParaRPr>
          </a:p>
          <a:p>
            <a:pPr>
              <a:buClr>
                <a:srgbClr val="FF9933"/>
              </a:buClr>
              <a:buFont typeface="Arial" panose="020B0604020202020204" pitchFamily="34" charset="0"/>
              <a:buChar char="•"/>
            </a:pPr>
            <a:r>
              <a:rPr lang="tr-TR" sz="3100" dirty="0">
                <a:solidFill>
                  <a:srgbClr val="000000"/>
                </a:solidFill>
              </a:rPr>
              <a:t>Hastanın gönüllü olarak idrarını boşaltabildiği durumlarda kültür veya diğer tanı testleri için idrar örneği alma yöntemi olarak</a:t>
            </a:r>
          </a:p>
          <a:p>
            <a:pPr>
              <a:buClr>
                <a:srgbClr val="FF9933"/>
              </a:buClr>
              <a:buFont typeface="Arial" panose="020B0604020202020204" pitchFamily="34" charset="0"/>
              <a:buChar char="•"/>
            </a:pPr>
            <a:endParaRPr lang="tr-TR" sz="2400" dirty="0">
              <a:solidFill>
                <a:srgbClr val="000000"/>
              </a:solidFill>
            </a:endParaRPr>
          </a:p>
        </p:txBody>
      </p:sp>
      <p:sp>
        <p:nvSpPr>
          <p:cNvPr id="6" name="Metin kutusu 5">
            <a:extLst>
              <a:ext uri="{FF2B5EF4-FFF2-40B4-BE49-F238E27FC236}">
                <a16:creationId xmlns:a16="http://schemas.microsoft.com/office/drawing/2014/main" id="{B29707DA-7BE7-3119-11F0-543B36F41BE3}"/>
              </a:ext>
            </a:extLst>
          </p:cNvPr>
          <p:cNvSpPr txBox="1"/>
          <p:nvPr/>
        </p:nvSpPr>
        <p:spPr>
          <a:xfrm>
            <a:off x="6865373" y="2086896"/>
            <a:ext cx="5139813" cy="1815882"/>
          </a:xfrm>
          <a:prstGeom prst="rect">
            <a:avLst/>
          </a:prstGeom>
          <a:solidFill>
            <a:schemeClr val="accent1">
              <a:lumMod val="60000"/>
              <a:lumOff val="40000"/>
            </a:schemeClr>
          </a:solidFill>
        </p:spPr>
        <p:txBody>
          <a:bodyPr wrap="square" rtlCol="0">
            <a:spAutoFit/>
          </a:bodyPr>
          <a:lstStyle/>
          <a:p>
            <a:pPr algn="ctr"/>
            <a:endParaRPr lang="tr-TR" sz="2800" dirty="0">
              <a:solidFill>
                <a:srgbClr val="000000"/>
              </a:solidFill>
            </a:endParaRPr>
          </a:p>
          <a:p>
            <a:pPr algn="ctr"/>
            <a:r>
              <a:rPr lang="tr-TR" sz="2800" dirty="0">
                <a:solidFill>
                  <a:srgbClr val="000000"/>
                </a:solidFill>
              </a:rPr>
              <a:t>!!!!Gereksiz takılan her kateter, potansiyel bir enfeksiyon riski taşır   </a:t>
            </a:r>
          </a:p>
        </p:txBody>
      </p:sp>
    </p:spTree>
    <p:extLst>
      <p:ext uri="{BB962C8B-B14F-4D97-AF65-F5344CB8AC3E}">
        <p14:creationId xmlns:p14="http://schemas.microsoft.com/office/powerpoint/2010/main" val="3183062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115A-9EA2-3800-7EF3-4D1E173A3001}"/>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2733B237-CF87-5FB0-8B3D-9F2742E8B3D3}"/>
              </a:ext>
            </a:extLst>
          </p:cNvPr>
          <p:cNvSpPr>
            <a:spLocks noGrp="1"/>
          </p:cNvSpPr>
          <p:nvPr>
            <p:ph type="ctrTitle"/>
          </p:nvPr>
        </p:nvSpPr>
        <p:spPr>
          <a:xfrm>
            <a:off x="341834" y="1907032"/>
            <a:ext cx="11486372" cy="3566160"/>
          </a:xfrm>
          <a:solidFill>
            <a:srgbClr val="7030A0"/>
          </a:solidFill>
          <a:scene3d>
            <a:camera prst="orthographicFront"/>
            <a:lightRig rig="threePt" dir="t"/>
          </a:scene3d>
          <a:sp3d>
            <a:bevelT w="501650" prst="coolSlant"/>
            <a:bevelB w="495300" h="50800" prst="softRound"/>
          </a:sp3d>
        </p:spPr>
        <p:txBody>
          <a:bodyPr>
            <a:normAutofit/>
          </a:bodyPr>
          <a:lstStyle/>
          <a:p>
            <a:pPr algn="ctr"/>
            <a:r>
              <a:rPr lang="tr-TR" b="1" dirty="0">
                <a:solidFill>
                  <a:schemeClr val="bg1"/>
                </a:solidFill>
                <a:latin typeface="+mn-lt"/>
              </a:rPr>
              <a:t>Kateter Takılma Sırasında Uygulama İlkeleri</a:t>
            </a:r>
            <a:br>
              <a:rPr lang="tr-TR" b="1" dirty="0">
                <a:solidFill>
                  <a:schemeClr val="bg1"/>
                </a:solidFill>
                <a:latin typeface="+mn-lt"/>
              </a:rPr>
            </a:br>
            <a:endParaRPr lang="tr-TR" b="1" dirty="0">
              <a:solidFill>
                <a:schemeClr val="bg1"/>
              </a:solidFill>
              <a:latin typeface="+mn-lt"/>
            </a:endParaRPr>
          </a:p>
        </p:txBody>
      </p:sp>
    </p:spTree>
    <p:extLst>
      <p:ext uri="{BB962C8B-B14F-4D97-AF65-F5344CB8AC3E}">
        <p14:creationId xmlns:p14="http://schemas.microsoft.com/office/powerpoint/2010/main" val="224403864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D0782C-2ED1-2C7C-8213-E977F093A279}"/>
              </a:ext>
            </a:extLst>
          </p:cNvPr>
          <p:cNvSpPr>
            <a:spLocks noGrp="1"/>
          </p:cNvSpPr>
          <p:nvPr>
            <p:ph type="title"/>
          </p:nvPr>
        </p:nvSpPr>
        <p:spPr/>
        <p:txBody>
          <a:bodyPr/>
          <a:lstStyle/>
          <a:p>
            <a:r>
              <a:rPr lang="tr-TR" b="1" dirty="0">
                <a:solidFill>
                  <a:srgbClr val="7030A0"/>
                </a:solidFill>
                <a:latin typeface="+mn-lt"/>
              </a:rPr>
              <a:t>Kateter Takarken Dikkat Edilmesi Gerekenler</a:t>
            </a:r>
          </a:p>
        </p:txBody>
      </p:sp>
      <p:sp>
        <p:nvSpPr>
          <p:cNvPr id="4" name="Rectangle 1">
            <a:extLst>
              <a:ext uri="{FF2B5EF4-FFF2-40B4-BE49-F238E27FC236}">
                <a16:creationId xmlns:a16="http://schemas.microsoft.com/office/drawing/2014/main" id="{7B5C7935-EDAF-51D3-7436-9B1554AD7F0E}"/>
              </a:ext>
            </a:extLst>
          </p:cNvPr>
          <p:cNvSpPr>
            <a:spLocks noGrp="1" noChangeArrowheads="1"/>
          </p:cNvSpPr>
          <p:nvPr>
            <p:ph idx="1"/>
          </p:nvPr>
        </p:nvSpPr>
        <p:spPr bwMode="auto">
          <a:xfrm>
            <a:off x="1097280" y="2150498"/>
            <a:ext cx="107456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
                <a:srgbClr val="FF9933"/>
              </a:buClr>
              <a:buSzTx/>
              <a:buFont typeface="Arial" panose="020B0604020202020204" pitchFamily="34" charset="0"/>
              <a:buChar char="•"/>
            </a:pPr>
            <a:r>
              <a:rPr kumimoji="0" lang="tr-TR" altLang="tr-TR" sz="2400" b="0" i="0" u="none" strike="noStrike" cap="none" normalizeH="0" baseline="0" dirty="0">
                <a:ln>
                  <a:noFill/>
                </a:ln>
                <a:solidFill>
                  <a:srgbClr val="000000"/>
                </a:solidFill>
                <a:effectLst/>
              </a:rPr>
              <a:t>Kateter takmak, basit bir işlem gibi görünse de uygun olmayan teknikle takıldığında enfeksiyona zemin hazırlar</a:t>
            </a:r>
          </a:p>
          <a:p>
            <a:pPr eaLnBrk="0" fontAlgn="base" hangingPunct="0">
              <a:lnSpc>
                <a:spcPct val="100000"/>
              </a:lnSpc>
              <a:spcBef>
                <a:spcPct val="0"/>
              </a:spcBef>
              <a:spcAft>
                <a:spcPct val="0"/>
              </a:spcAft>
              <a:buClr>
                <a:srgbClr val="FF9933"/>
              </a:buClr>
              <a:buSzTx/>
              <a:buFont typeface="Arial" panose="020B0604020202020204" pitchFamily="34" charset="0"/>
              <a:buChar char="•"/>
            </a:pPr>
            <a:endParaRPr kumimoji="0" lang="tr-TR" altLang="tr-TR" sz="2400" b="0" i="0" u="none" strike="noStrike" cap="none" normalizeH="0" baseline="0" dirty="0">
              <a:ln>
                <a:noFill/>
              </a:ln>
              <a:solidFill>
                <a:srgbClr val="000000"/>
              </a:solidFill>
              <a:effectLst/>
            </a:endParaRPr>
          </a:p>
          <a:p>
            <a:pPr eaLnBrk="0" fontAlgn="base" hangingPunct="0">
              <a:lnSpc>
                <a:spcPct val="100000"/>
              </a:lnSpc>
              <a:spcBef>
                <a:spcPct val="0"/>
              </a:spcBef>
              <a:spcAft>
                <a:spcPct val="0"/>
              </a:spcAft>
              <a:buClr>
                <a:srgbClr val="FF9933"/>
              </a:buClr>
              <a:buSzTx/>
              <a:buFont typeface="Arial" panose="020B0604020202020204" pitchFamily="34" charset="0"/>
              <a:buChar char="•"/>
            </a:pPr>
            <a:r>
              <a:rPr kumimoji="0" lang="tr-TR" altLang="tr-TR" sz="2400" b="0" i="0" u="none" strike="noStrike" cap="none" normalizeH="0" baseline="0" dirty="0">
                <a:ln>
                  <a:noFill/>
                </a:ln>
                <a:solidFill>
                  <a:srgbClr val="000000"/>
                </a:solidFill>
                <a:effectLst/>
              </a:rPr>
              <a:t>Aseptik teknik sadece eldiven takmak değildir; ortam, malzeme ve uygulayıcının bilinci bir bütündür</a:t>
            </a:r>
            <a:r>
              <a:rPr lang="tr-TR" altLang="tr-TR" sz="2400" dirty="0">
                <a:solidFill>
                  <a:srgbClr val="000000"/>
                </a:solidFill>
              </a:rPr>
              <a:t>!!!!</a:t>
            </a:r>
            <a:endParaRPr kumimoji="0" lang="tr-TR" altLang="tr-TR" sz="2400" b="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382603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1C40E-A8C8-A82C-0389-F05E19E8EEA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BE1F9B6-ECB1-A732-1199-8869D33BDC38}"/>
              </a:ext>
            </a:extLst>
          </p:cNvPr>
          <p:cNvSpPr>
            <a:spLocks noGrp="1"/>
          </p:cNvSpPr>
          <p:nvPr>
            <p:ph type="title"/>
          </p:nvPr>
        </p:nvSpPr>
        <p:spPr/>
        <p:txBody>
          <a:bodyPr/>
          <a:lstStyle/>
          <a:p>
            <a:r>
              <a:rPr lang="tr-TR" b="1" dirty="0">
                <a:solidFill>
                  <a:srgbClr val="7030A0"/>
                </a:solidFill>
                <a:latin typeface="+mn-lt"/>
              </a:rPr>
              <a:t>Kateter Takarken Dikkat Edilmesi Gerekenler</a:t>
            </a:r>
            <a:endParaRPr lang="tr-TR" b="1" dirty="0">
              <a:latin typeface="+mn-lt"/>
            </a:endParaRPr>
          </a:p>
        </p:txBody>
      </p:sp>
      <p:graphicFrame>
        <p:nvGraphicFramePr>
          <p:cNvPr id="4" name="İçerik Yer Tutucusu 3">
            <a:extLst>
              <a:ext uri="{FF2B5EF4-FFF2-40B4-BE49-F238E27FC236}">
                <a16:creationId xmlns:a16="http://schemas.microsoft.com/office/drawing/2014/main" id="{6BA615BA-830C-2F1D-88F1-FEDD0B694CE4}"/>
              </a:ext>
            </a:extLst>
          </p:cNvPr>
          <p:cNvGraphicFramePr>
            <a:graphicFrameLocks noGrp="1"/>
          </p:cNvGraphicFramePr>
          <p:nvPr>
            <p:ph idx="1"/>
          </p:nvPr>
        </p:nvGraphicFramePr>
        <p:xfrm>
          <a:off x="685574" y="3109277"/>
          <a:ext cx="6483708"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 7">
            <a:extLst>
              <a:ext uri="{FF2B5EF4-FFF2-40B4-BE49-F238E27FC236}">
                <a16:creationId xmlns:a16="http://schemas.microsoft.com/office/drawing/2014/main" id="{A69295B6-0B6B-7532-F159-87ECDDA3C05A}"/>
              </a:ext>
            </a:extLst>
          </p:cNvPr>
          <p:cNvGrpSpPr/>
          <p:nvPr/>
        </p:nvGrpSpPr>
        <p:grpSpPr>
          <a:xfrm>
            <a:off x="6670974" y="4622332"/>
            <a:ext cx="2491542" cy="996616"/>
            <a:chOff x="3989316" y="1513054"/>
            <a:chExt cx="2491542" cy="996616"/>
          </a:xfrm>
        </p:grpSpPr>
        <p:sp>
          <p:nvSpPr>
            <p:cNvPr id="9" name="Ok: Köşeli Çift Ayraç 8">
              <a:extLst>
                <a:ext uri="{FF2B5EF4-FFF2-40B4-BE49-F238E27FC236}">
                  <a16:creationId xmlns:a16="http://schemas.microsoft.com/office/drawing/2014/main" id="{F7B2C1D0-EAA3-EB5A-759A-3D69A51C1F2F}"/>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0" name="Ok: Köşeli Çift Ayraç 4">
              <a:extLst>
                <a:ext uri="{FF2B5EF4-FFF2-40B4-BE49-F238E27FC236}">
                  <a16:creationId xmlns:a16="http://schemas.microsoft.com/office/drawing/2014/main" id="{C5617522-CE34-973E-1BF0-39090DF4A73E}"/>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dirty="0"/>
                <a:t>Aseptik teknik</a:t>
              </a:r>
              <a:endParaRPr lang="tr-TR" sz="2800" kern="1200" dirty="0"/>
            </a:p>
          </p:txBody>
        </p:sp>
      </p:grpSp>
      <p:grpSp>
        <p:nvGrpSpPr>
          <p:cNvPr id="11" name="Grup 10">
            <a:extLst>
              <a:ext uri="{FF2B5EF4-FFF2-40B4-BE49-F238E27FC236}">
                <a16:creationId xmlns:a16="http://schemas.microsoft.com/office/drawing/2014/main" id="{AD20B106-8F51-9E19-8ECF-9C82064983E4}"/>
              </a:ext>
            </a:extLst>
          </p:cNvPr>
          <p:cNvGrpSpPr/>
          <p:nvPr/>
        </p:nvGrpSpPr>
        <p:grpSpPr>
          <a:xfrm>
            <a:off x="8664138" y="4622332"/>
            <a:ext cx="2491542" cy="996616"/>
            <a:chOff x="3989316" y="1513054"/>
            <a:chExt cx="2491542" cy="996616"/>
          </a:xfrm>
        </p:grpSpPr>
        <p:sp>
          <p:nvSpPr>
            <p:cNvPr id="12" name="Ok: Köşeli Çift Ayraç 11">
              <a:extLst>
                <a:ext uri="{FF2B5EF4-FFF2-40B4-BE49-F238E27FC236}">
                  <a16:creationId xmlns:a16="http://schemas.microsoft.com/office/drawing/2014/main" id="{1042346B-A073-0779-0B2E-5FF0487B40DE}"/>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3" name="Ok: Köşeli Çift Ayraç 4">
              <a:extLst>
                <a:ext uri="{FF2B5EF4-FFF2-40B4-BE49-F238E27FC236}">
                  <a16:creationId xmlns:a16="http://schemas.microsoft.com/office/drawing/2014/main" id="{E1315C64-2E8D-C7FF-079A-E1ED72EBDD4E}"/>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kern="1200" dirty="0"/>
                <a:t>Doğru kateter</a:t>
              </a:r>
            </a:p>
          </p:txBody>
        </p:sp>
      </p:grpSp>
      <p:sp>
        <p:nvSpPr>
          <p:cNvPr id="16" name="Metin kutusu 15">
            <a:extLst>
              <a:ext uri="{FF2B5EF4-FFF2-40B4-BE49-F238E27FC236}">
                <a16:creationId xmlns:a16="http://schemas.microsoft.com/office/drawing/2014/main" id="{595C2830-EAE6-E121-B71B-2D13A71F36BF}"/>
              </a:ext>
            </a:extLst>
          </p:cNvPr>
          <p:cNvSpPr txBox="1"/>
          <p:nvPr/>
        </p:nvSpPr>
        <p:spPr>
          <a:xfrm>
            <a:off x="1097280" y="2096922"/>
            <a:ext cx="6881463" cy="2954655"/>
          </a:xfrm>
          <a:prstGeom prst="rect">
            <a:avLst/>
          </a:prstGeom>
          <a:noFill/>
        </p:spPr>
        <p:txBody>
          <a:bodyPr wrap="square" rtlCol="0">
            <a:spAutoFit/>
          </a:bodyPr>
          <a:lstStyle/>
          <a:p>
            <a:r>
              <a:rPr lang="tr-TR" sz="2400" b="1" dirty="0">
                <a:solidFill>
                  <a:srgbClr val="000000"/>
                </a:solidFill>
              </a:rPr>
              <a:t>Eğitimli personel: </a:t>
            </a:r>
          </a:p>
          <a:p>
            <a:endParaRPr lang="tr-TR" sz="2400" b="1" dirty="0">
              <a:solidFill>
                <a:srgbClr val="000000"/>
              </a:solidFill>
            </a:endParaRPr>
          </a:p>
          <a:p>
            <a:r>
              <a:rPr lang="tr-TR" sz="2400" dirty="0">
                <a:solidFill>
                  <a:srgbClr val="000000"/>
                </a:solidFill>
              </a:rPr>
              <a:t>Eğitimli iki sağlık personeli tarafından takılmalı</a:t>
            </a:r>
          </a:p>
          <a:p>
            <a:endParaRPr lang="tr-TR" sz="2400" dirty="0">
              <a:solidFill>
                <a:srgbClr val="000000"/>
              </a:solidFill>
            </a:endParaRPr>
          </a:p>
          <a:p>
            <a:r>
              <a:rPr lang="tr-TR" sz="2400" dirty="0">
                <a:solidFill>
                  <a:srgbClr val="000000"/>
                </a:solidFill>
              </a:rPr>
              <a:t>Uygulayıcılar doğru teknik ve komplikasyonlar için periyodik olarak eğitilmeli </a:t>
            </a:r>
          </a:p>
          <a:p>
            <a:endParaRPr lang="tr-TR" sz="2400" dirty="0">
              <a:solidFill>
                <a:srgbClr val="000000"/>
              </a:solidFill>
            </a:endParaRPr>
          </a:p>
          <a:p>
            <a:endParaRPr lang="tr-TR" dirty="0"/>
          </a:p>
        </p:txBody>
      </p:sp>
      <p:pic>
        <p:nvPicPr>
          <p:cNvPr id="1026" name="Picture 2" descr="Doktorlar. Sağlık çalışanları grubu ...">
            <a:extLst>
              <a:ext uri="{FF2B5EF4-FFF2-40B4-BE49-F238E27FC236}">
                <a16:creationId xmlns:a16="http://schemas.microsoft.com/office/drawing/2014/main" id="{553C0B06-250C-1434-5C0A-263742FDD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1961" y="2096922"/>
            <a:ext cx="3506235" cy="169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61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1118-1938-A5B0-9A7D-501F8EDC837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3E82E09-68E3-10BD-9899-4F16D801565F}"/>
              </a:ext>
            </a:extLst>
          </p:cNvPr>
          <p:cNvSpPr>
            <a:spLocks noGrp="1"/>
          </p:cNvSpPr>
          <p:nvPr>
            <p:ph type="title"/>
          </p:nvPr>
        </p:nvSpPr>
        <p:spPr/>
        <p:txBody>
          <a:bodyPr/>
          <a:lstStyle/>
          <a:p>
            <a:r>
              <a:rPr lang="tr-TR" b="1" dirty="0">
                <a:solidFill>
                  <a:srgbClr val="7030A0"/>
                </a:solidFill>
                <a:latin typeface="+mn-lt"/>
              </a:rPr>
              <a:t>Kateter Takarken Dikkat Edilmesi Gerekenler</a:t>
            </a:r>
            <a:endParaRPr lang="tr-TR" b="1" dirty="0">
              <a:latin typeface="+mn-lt"/>
            </a:endParaRPr>
          </a:p>
        </p:txBody>
      </p:sp>
      <p:graphicFrame>
        <p:nvGraphicFramePr>
          <p:cNvPr id="4" name="İçerik Yer Tutucusu 3">
            <a:extLst>
              <a:ext uri="{FF2B5EF4-FFF2-40B4-BE49-F238E27FC236}">
                <a16:creationId xmlns:a16="http://schemas.microsoft.com/office/drawing/2014/main" id="{98AA1921-3E0B-ABAE-587A-84108D37A215}"/>
              </a:ext>
            </a:extLst>
          </p:cNvPr>
          <p:cNvGraphicFramePr>
            <a:graphicFrameLocks noGrp="1"/>
          </p:cNvGraphicFramePr>
          <p:nvPr>
            <p:ph idx="1"/>
          </p:nvPr>
        </p:nvGraphicFramePr>
        <p:xfrm>
          <a:off x="685574" y="3109277"/>
          <a:ext cx="6483708"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 7">
            <a:extLst>
              <a:ext uri="{FF2B5EF4-FFF2-40B4-BE49-F238E27FC236}">
                <a16:creationId xmlns:a16="http://schemas.microsoft.com/office/drawing/2014/main" id="{A07F56EE-EC57-CE4C-C6BF-08240AF59ABC}"/>
              </a:ext>
            </a:extLst>
          </p:cNvPr>
          <p:cNvGrpSpPr/>
          <p:nvPr/>
        </p:nvGrpSpPr>
        <p:grpSpPr>
          <a:xfrm>
            <a:off x="6670974" y="4622332"/>
            <a:ext cx="2491542" cy="996616"/>
            <a:chOff x="3989316" y="1513054"/>
            <a:chExt cx="2491542" cy="996616"/>
          </a:xfrm>
        </p:grpSpPr>
        <p:sp>
          <p:nvSpPr>
            <p:cNvPr id="9" name="Ok: Köşeli Çift Ayraç 8">
              <a:extLst>
                <a:ext uri="{FF2B5EF4-FFF2-40B4-BE49-F238E27FC236}">
                  <a16:creationId xmlns:a16="http://schemas.microsoft.com/office/drawing/2014/main" id="{1FF1F9FE-1F96-7ED0-5982-3831C3D2CAF6}"/>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0" name="Ok: Köşeli Çift Ayraç 4">
              <a:extLst>
                <a:ext uri="{FF2B5EF4-FFF2-40B4-BE49-F238E27FC236}">
                  <a16:creationId xmlns:a16="http://schemas.microsoft.com/office/drawing/2014/main" id="{D36F2E75-52D9-0347-29B4-5A9427288C2A}"/>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dirty="0"/>
                <a:t>Aseptik teknik</a:t>
              </a:r>
              <a:endParaRPr lang="tr-TR" sz="2800" kern="1200" dirty="0"/>
            </a:p>
          </p:txBody>
        </p:sp>
      </p:grpSp>
      <p:grpSp>
        <p:nvGrpSpPr>
          <p:cNvPr id="11" name="Grup 10">
            <a:extLst>
              <a:ext uri="{FF2B5EF4-FFF2-40B4-BE49-F238E27FC236}">
                <a16:creationId xmlns:a16="http://schemas.microsoft.com/office/drawing/2014/main" id="{ACA3F13A-17BA-867A-C994-91B43F1133C9}"/>
              </a:ext>
            </a:extLst>
          </p:cNvPr>
          <p:cNvGrpSpPr/>
          <p:nvPr/>
        </p:nvGrpSpPr>
        <p:grpSpPr>
          <a:xfrm>
            <a:off x="8664138" y="4622332"/>
            <a:ext cx="2491542" cy="996616"/>
            <a:chOff x="3989316" y="1513054"/>
            <a:chExt cx="2491542" cy="996616"/>
          </a:xfrm>
        </p:grpSpPr>
        <p:sp>
          <p:nvSpPr>
            <p:cNvPr id="12" name="Ok: Köşeli Çift Ayraç 11">
              <a:extLst>
                <a:ext uri="{FF2B5EF4-FFF2-40B4-BE49-F238E27FC236}">
                  <a16:creationId xmlns:a16="http://schemas.microsoft.com/office/drawing/2014/main" id="{9C5F3E17-B2D3-50E2-0552-D80277CC7E68}"/>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3" name="Ok: Köşeli Çift Ayraç 4">
              <a:extLst>
                <a:ext uri="{FF2B5EF4-FFF2-40B4-BE49-F238E27FC236}">
                  <a16:creationId xmlns:a16="http://schemas.microsoft.com/office/drawing/2014/main" id="{548637BA-D8B7-1802-2BAA-3BDA9BA7C125}"/>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kern="1200" dirty="0"/>
                <a:t>Doğru kateter</a:t>
              </a:r>
            </a:p>
          </p:txBody>
        </p:sp>
      </p:grpSp>
      <p:pic>
        <p:nvPicPr>
          <p:cNvPr id="15" name="Resim 14" descr="banyo, tuvalet, kişi, şahıs, küvet, su içeren bir resim&#10;&#10;Yapay zeka tarafından oluşturulmuş içerik yanlış olabilir.">
            <a:extLst>
              <a:ext uri="{FF2B5EF4-FFF2-40B4-BE49-F238E27FC236}">
                <a16:creationId xmlns:a16="http://schemas.microsoft.com/office/drawing/2014/main" id="{BA47B721-57C6-E740-5674-C61ECEA080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1649" y="2055313"/>
            <a:ext cx="3748621" cy="2107928"/>
          </a:xfrm>
          <a:prstGeom prst="rect">
            <a:avLst/>
          </a:prstGeom>
        </p:spPr>
      </p:pic>
      <p:sp>
        <p:nvSpPr>
          <p:cNvPr id="16" name="Metin kutusu 15">
            <a:extLst>
              <a:ext uri="{FF2B5EF4-FFF2-40B4-BE49-F238E27FC236}">
                <a16:creationId xmlns:a16="http://schemas.microsoft.com/office/drawing/2014/main" id="{8235F17F-3A96-0B5A-BD6D-4E3169A957D2}"/>
              </a:ext>
            </a:extLst>
          </p:cNvPr>
          <p:cNvSpPr txBox="1"/>
          <p:nvPr/>
        </p:nvSpPr>
        <p:spPr>
          <a:xfrm>
            <a:off x="1082605" y="1943493"/>
            <a:ext cx="6881463" cy="2954655"/>
          </a:xfrm>
          <a:prstGeom prst="rect">
            <a:avLst/>
          </a:prstGeom>
          <a:noFill/>
        </p:spPr>
        <p:txBody>
          <a:bodyPr wrap="square" rtlCol="0">
            <a:spAutoFit/>
          </a:bodyPr>
          <a:lstStyle/>
          <a:p>
            <a:r>
              <a:rPr lang="tr-TR" sz="2400" b="1" dirty="0">
                <a:solidFill>
                  <a:srgbClr val="000000"/>
                </a:solidFill>
              </a:rPr>
              <a:t>El Hijyeni:</a:t>
            </a:r>
          </a:p>
          <a:p>
            <a:endParaRPr lang="tr-TR" sz="2400" b="1" dirty="0">
              <a:solidFill>
                <a:srgbClr val="000000"/>
              </a:solidFill>
            </a:endParaRPr>
          </a:p>
          <a:p>
            <a:r>
              <a:rPr lang="tr-TR" sz="2400" dirty="0">
                <a:solidFill>
                  <a:srgbClr val="000000"/>
                </a:solidFill>
              </a:rPr>
              <a:t>Kateter takılmadan </a:t>
            </a:r>
            <a:r>
              <a:rPr lang="tr-TR" sz="2400" b="1" dirty="0">
                <a:solidFill>
                  <a:srgbClr val="000000"/>
                </a:solidFill>
              </a:rPr>
              <a:t>önce ve sonra</a:t>
            </a:r>
            <a:r>
              <a:rPr lang="tr-TR" sz="2400" dirty="0">
                <a:solidFill>
                  <a:srgbClr val="000000"/>
                </a:solidFill>
              </a:rPr>
              <a:t> el hijyeni mutlaka sağlanmalı</a:t>
            </a:r>
          </a:p>
          <a:p>
            <a:endParaRPr lang="tr-TR" sz="2400" dirty="0">
              <a:solidFill>
                <a:srgbClr val="000000"/>
              </a:solidFill>
            </a:endParaRPr>
          </a:p>
          <a:p>
            <a:r>
              <a:rPr lang="tr-TR" sz="2400" dirty="0">
                <a:solidFill>
                  <a:srgbClr val="000000"/>
                </a:solidFill>
              </a:rPr>
              <a:t>El antiseptiği veya sabun-su ile etkili temizlik yapılmalıdır</a:t>
            </a:r>
          </a:p>
          <a:p>
            <a:endParaRPr lang="tr-TR" dirty="0"/>
          </a:p>
        </p:txBody>
      </p:sp>
    </p:spTree>
    <p:extLst>
      <p:ext uri="{BB962C8B-B14F-4D97-AF65-F5344CB8AC3E}">
        <p14:creationId xmlns:p14="http://schemas.microsoft.com/office/powerpoint/2010/main" val="146814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E6DF3-B217-DEF9-1BAC-2ED408F7C16F}"/>
              </a:ext>
            </a:extLst>
          </p:cNvPr>
          <p:cNvSpPr>
            <a:spLocks noGrp="1"/>
          </p:cNvSpPr>
          <p:nvPr>
            <p:ph type="title"/>
          </p:nvPr>
        </p:nvSpPr>
        <p:spPr/>
        <p:txBody>
          <a:bodyPr/>
          <a:lstStyle/>
          <a:p>
            <a:r>
              <a:rPr lang="tr-TR" b="1" dirty="0">
                <a:solidFill>
                  <a:srgbClr val="7030A0"/>
                </a:solidFill>
                <a:latin typeface="+mn-lt"/>
              </a:rPr>
              <a:t>Kateter Takarken Dikkat Edilmesi Gerekenler</a:t>
            </a:r>
            <a:endParaRPr lang="tr-TR" b="1" dirty="0">
              <a:latin typeface="+mn-lt"/>
            </a:endParaRPr>
          </a:p>
        </p:txBody>
      </p:sp>
      <p:graphicFrame>
        <p:nvGraphicFramePr>
          <p:cNvPr id="4" name="İçerik Yer Tutucusu 3">
            <a:extLst>
              <a:ext uri="{FF2B5EF4-FFF2-40B4-BE49-F238E27FC236}">
                <a16:creationId xmlns:a16="http://schemas.microsoft.com/office/drawing/2014/main" id="{B845C500-7241-148B-2367-31D249977C08}"/>
              </a:ext>
            </a:extLst>
          </p:cNvPr>
          <p:cNvGraphicFramePr>
            <a:graphicFrameLocks noGrp="1"/>
          </p:cNvGraphicFramePr>
          <p:nvPr>
            <p:ph idx="1"/>
            <p:extLst>
              <p:ext uri="{D42A27DB-BD31-4B8C-83A1-F6EECF244321}">
                <p14:modId xmlns:p14="http://schemas.microsoft.com/office/powerpoint/2010/main" val="2017577017"/>
              </p:ext>
            </p:extLst>
          </p:nvPr>
        </p:nvGraphicFramePr>
        <p:xfrm>
          <a:off x="685574" y="3109277"/>
          <a:ext cx="6483708"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a:extLst>
              <a:ext uri="{FF2B5EF4-FFF2-40B4-BE49-F238E27FC236}">
                <a16:creationId xmlns:a16="http://schemas.microsoft.com/office/drawing/2014/main" id="{E32449B9-4E62-67AE-5875-3DE50DC98916}"/>
              </a:ext>
            </a:extLst>
          </p:cNvPr>
          <p:cNvGrpSpPr/>
          <p:nvPr/>
        </p:nvGrpSpPr>
        <p:grpSpPr>
          <a:xfrm>
            <a:off x="6670974" y="4622332"/>
            <a:ext cx="2491542" cy="996616"/>
            <a:chOff x="3989316" y="1513054"/>
            <a:chExt cx="2491542" cy="996616"/>
          </a:xfrm>
        </p:grpSpPr>
        <p:sp>
          <p:nvSpPr>
            <p:cNvPr id="9" name="Ok: Köşeli Çift Ayraç 8">
              <a:extLst>
                <a:ext uri="{FF2B5EF4-FFF2-40B4-BE49-F238E27FC236}">
                  <a16:creationId xmlns:a16="http://schemas.microsoft.com/office/drawing/2014/main" id="{C7DA1AD6-5EBC-9DBE-480D-A175E886229D}"/>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0" name="Ok: Köşeli Çift Ayraç 4">
              <a:extLst>
                <a:ext uri="{FF2B5EF4-FFF2-40B4-BE49-F238E27FC236}">
                  <a16:creationId xmlns:a16="http://schemas.microsoft.com/office/drawing/2014/main" id="{95DB23E0-E281-813E-72C8-8C5E6F27B4B8}"/>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dirty="0"/>
                <a:t>Aseptik teknik</a:t>
              </a:r>
              <a:endParaRPr lang="tr-TR" sz="2800" kern="1200" dirty="0"/>
            </a:p>
          </p:txBody>
        </p:sp>
      </p:grpSp>
      <p:grpSp>
        <p:nvGrpSpPr>
          <p:cNvPr id="11" name="Grup 10">
            <a:extLst>
              <a:ext uri="{FF2B5EF4-FFF2-40B4-BE49-F238E27FC236}">
                <a16:creationId xmlns:a16="http://schemas.microsoft.com/office/drawing/2014/main" id="{A977F594-8ED4-EF9A-7A01-E67912E1C3A1}"/>
              </a:ext>
            </a:extLst>
          </p:cNvPr>
          <p:cNvGrpSpPr/>
          <p:nvPr/>
        </p:nvGrpSpPr>
        <p:grpSpPr>
          <a:xfrm>
            <a:off x="8664138" y="4622332"/>
            <a:ext cx="2491542" cy="996616"/>
            <a:chOff x="3989316" y="1513054"/>
            <a:chExt cx="2491542" cy="996616"/>
          </a:xfrm>
        </p:grpSpPr>
        <p:sp>
          <p:nvSpPr>
            <p:cNvPr id="12" name="Ok: Köşeli Çift Ayraç 11">
              <a:extLst>
                <a:ext uri="{FF2B5EF4-FFF2-40B4-BE49-F238E27FC236}">
                  <a16:creationId xmlns:a16="http://schemas.microsoft.com/office/drawing/2014/main" id="{F3839AEB-F1E4-FE5C-D571-202EB98B5684}"/>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3" name="Ok: Köşeli Çift Ayraç 4">
              <a:extLst>
                <a:ext uri="{FF2B5EF4-FFF2-40B4-BE49-F238E27FC236}">
                  <a16:creationId xmlns:a16="http://schemas.microsoft.com/office/drawing/2014/main" id="{BE9ED573-9956-D028-B42E-E7855B29948A}"/>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kern="1200" dirty="0"/>
                <a:t>Doğru kateter</a:t>
              </a:r>
            </a:p>
          </p:txBody>
        </p:sp>
      </p:grpSp>
      <p:sp>
        <p:nvSpPr>
          <p:cNvPr id="16" name="Metin kutusu 15">
            <a:extLst>
              <a:ext uri="{FF2B5EF4-FFF2-40B4-BE49-F238E27FC236}">
                <a16:creationId xmlns:a16="http://schemas.microsoft.com/office/drawing/2014/main" id="{7DF447ED-985D-4D1C-323C-EF90A424E872}"/>
              </a:ext>
            </a:extLst>
          </p:cNvPr>
          <p:cNvSpPr txBox="1"/>
          <p:nvPr/>
        </p:nvSpPr>
        <p:spPr>
          <a:xfrm>
            <a:off x="1097280" y="2096922"/>
            <a:ext cx="6881463" cy="2677656"/>
          </a:xfrm>
          <a:prstGeom prst="rect">
            <a:avLst/>
          </a:prstGeom>
          <a:noFill/>
        </p:spPr>
        <p:txBody>
          <a:bodyPr wrap="square" rtlCol="0">
            <a:spAutoFit/>
          </a:bodyPr>
          <a:lstStyle/>
          <a:p>
            <a:r>
              <a:rPr lang="tr-TR" sz="2400" b="1" dirty="0">
                <a:solidFill>
                  <a:srgbClr val="000000"/>
                </a:solidFill>
              </a:rPr>
              <a:t>Aseptik Teknik ve Steril Malzeme:</a:t>
            </a:r>
          </a:p>
          <a:p>
            <a:endParaRPr lang="tr-TR" sz="2400" b="1" dirty="0">
              <a:solidFill>
                <a:srgbClr val="000000"/>
              </a:solidFill>
            </a:endParaRPr>
          </a:p>
          <a:p>
            <a:r>
              <a:rPr lang="tr-TR" sz="2400" dirty="0">
                <a:solidFill>
                  <a:srgbClr val="000000"/>
                </a:solidFill>
              </a:rPr>
              <a:t>Steril eldiven, steril örtü ve uygun antiseptik solüsyon (klorheksidin veya </a:t>
            </a:r>
            <a:r>
              <a:rPr lang="tr-TR" sz="2400" dirty="0" err="1">
                <a:solidFill>
                  <a:srgbClr val="000000"/>
                </a:solidFill>
              </a:rPr>
              <a:t>povidon</a:t>
            </a:r>
            <a:r>
              <a:rPr lang="tr-TR" sz="2400" dirty="0">
                <a:solidFill>
                  <a:srgbClr val="000000"/>
                </a:solidFill>
              </a:rPr>
              <a:t> iyot) kullanılmalı</a:t>
            </a:r>
          </a:p>
          <a:p>
            <a:endParaRPr lang="tr-TR" sz="2400" dirty="0">
              <a:solidFill>
                <a:srgbClr val="000000"/>
              </a:solidFill>
            </a:endParaRPr>
          </a:p>
          <a:p>
            <a:r>
              <a:rPr lang="tr-TR" sz="2400" dirty="0">
                <a:solidFill>
                  <a:srgbClr val="000000"/>
                </a:solidFill>
              </a:rPr>
              <a:t>Uygulama sırasında </a:t>
            </a:r>
            <a:r>
              <a:rPr lang="tr-TR" sz="2400" b="1" dirty="0">
                <a:solidFill>
                  <a:srgbClr val="000000"/>
                </a:solidFill>
              </a:rPr>
              <a:t>asepsi bozulmamalı</a:t>
            </a:r>
            <a:endParaRPr lang="tr-TR" sz="2400" dirty="0">
              <a:solidFill>
                <a:srgbClr val="000000"/>
              </a:solidFill>
            </a:endParaRPr>
          </a:p>
          <a:p>
            <a:endParaRPr lang="tr-TR" sz="2400" b="1" dirty="0">
              <a:solidFill>
                <a:srgbClr val="000000"/>
              </a:solidFill>
            </a:endParaRPr>
          </a:p>
        </p:txBody>
      </p:sp>
      <p:pic>
        <p:nvPicPr>
          <p:cNvPr id="3" name="Resim 2" descr="çizim, çocukların yaptığı resimler, çizgi film, sanat içeren bir resim&#10;&#10;Yapay zeka tarafından oluşturulmuş içerik yanlış olabilir.">
            <a:extLst>
              <a:ext uri="{FF2B5EF4-FFF2-40B4-BE49-F238E27FC236}">
                <a16:creationId xmlns:a16="http://schemas.microsoft.com/office/drawing/2014/main" id="{656B96B6-35F8-2BFD-BAE9-481DE6E9AC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8244" y="1863506"/>
            <a:ext cx="2491542" cy="2491542"/>
          </a:xfrm>
          <a:prstGeom prst="rect">
            <a:avLst/>
          </a:prstGeom>
        </p:spPr>
      </p:pic>
    </p:spTree>
    <p:extLst>
      <p:ext uri="{BB962C8B-B14F-4D97-AF65-F5344CB8AC3E}">
        <p14:creationId xmlns:p14="http://schemas.microsoft.com/office/powerpoint/2010/main" val="31983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F2A8-5823-E1B9-26C3-63845E21244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ACA2769-5A4F-0CF8-A178-533EF79BE5C5}"/>
              </a:ext>
            </a:extLst>
          </p:cNvPr>
          <p:cNvSpPr>
            <a:spLocks noGrp="1"/>
          </p:cNvSpPr>
          <p:nvPr>
            <p:ph type="title"/>
          </p:nvPr>
        </p:nvSpPr>
        <p:spPr/>
        <p:txBody>
          <a:bodyPr/>
          <a:lstStyle/>
          <a:p>
            <a:r>
              <a:rPr lang="tr-TR" b="1" dirty="0">
                <a:solidFill>
                  <a:srgbClr val="7030A0"/>
                </a:solidFill>
                <a:latin typeface="+mn-lt"/>
              </a:rPr>
              <a:t>Kateter Takarken Dikkat Edilmesi Gerekenler</a:t>
            </a:r>
            <a:endParaRPr lang="tr-TR" b="1" dirty="0">
              <a:latin typeface="+mn-lt"/>
            </a:endParaRPr>
          </a:p>
        </p:txBody>
      </p:sp>
      <p:graphicFrame>
        <p:nvGraphicFramePr>
          <p:cNvPr id="4" name="İçerik Yer Tutucusu 3">
            <a:extLst>
              <a:ext uri="{FF2B5EF4-FFF2-40B4-BE49-F238E27FC236}">
                <a16:creationId xmlns:a16="http://schemas.microsoft.com/office/drawing/2014/main" id="{DD0A69FB-F5AD-E26E-78A3-CEAE21C17473}"/>
              </a:ext>
            </a:extLst>
          </p:cNvPr>
          <p:cNvGraphicFramePr>
            <a:graphicFrameLocks noGrp="1"/>
          </p:cNvGraphicFramePr>
          <p:nvPr>
            <p:ph idx="1"/>
          </p:nvPr>
        </p:nvGraphicFramePr>
        <p:xfrm>
          <a:off x="685574" y="3109277"/>
          <a:ext cx="6483708"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a:extLst>
              <a:ext uri="{FF2B5EF4-FFF2-40B4-BE49-F238E27FC236}">
                <a16:creationId xmlns:a16="http://schemas.microsoft.com/office/drawing/2014/main" id="{2C91E0FE-001F-E96F-2DC3-3136C20B4F4E}"/>
              </a:ext>
            </a:extLst>
          </p:cNvPr>
          <p:cNvGrpSpPr/>
          <p:nvPr/>
        </p:nvGrpSpPr>
        <p:grpSpPr>
          <a:xfrm>
            <a:off x="6670974" y="4622332"/>
            <a:ext cx="2491542" cy="996616"/>
            <a:chOff x="3989316" y="1513054"/>
            <a:chExt cx="2491542" cy="996616"/>
          </a:xfrm>
        </p:grpSpPr>
        <p:sp>
          <p:nvSpPr>
            <p:cNvPr id="9" name="Ok: Köşeli Çift Ayraç 8">
              <a:extLst>
                <a:ext uri="{FF2B5EF4-FFF2-40B4-BE49-F238E27FC236}">
                  <a16:creationId xmlns:a16="http://schemas.microsoft.com/office/drawing/2014/main" id="{233DD1E7-E5E7-47C6-EB6D-F0C99ED16A8F}"/>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0" name="Ok: Köşeli Çift Ayraç 4">
              <a:extLst>
                <a:ext uri="{FF2B5EF4-FFF2-40B4-BE49-F238E27FC236}">
                  <a16:creationId xmlns:a16="http://schemas.microsoft.com/office/drawing/2014/main" id="{162F746E-6978-33B7-0086-BD43B58A338C}"/>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dirty="0"/>
                <a:t>Aseptik teknik</a:t>
              </a:r>
              <a:endParaRPr lang="tr-TR" sz="2800" kern="1200" dirty="0"/>
            </a:p>
          </p:txBody>
        </p:sp>
      </p:grpSp>
      <p:grpSp>
        <p:nvGrpSpPr>
          <p:cNvPr id="11" name="Grup 10">
            <a:extLst>
              <a:ext uri="{FF2B5EF4-FFF2-40B4-BE49-F238E27FC236}">
                <a16:creationId xmlns:a16="http://schemas.microsoft.com/office/drawing/2014/main" id="{9F1B1781-BFB3-A60A-AFBC-D829A8CCEE5F}"/>
              </a:ext>
            </a:extLst>
          </p:cNvPr>
          <p:cNvGrpSpPr/>
          <p:nvPr/>
        </p:nvGrpSpPr>
        <p:grpSpPr>
          <a:xfrm>
            <a:off x="8664138" y="4622332"/>
            <a:ext cx="2491542" cy="996616"/>
            <a:chOff x="3989316" y="1513054"/>
            <a:chExt cx="2491542" cy="996616"/>
          </a:xfrm>
        </p:grpSpPr>
        <p:sp>
          <p:nvSpPr>
            <p:cNvPr id="12" name="Ok: Köşeli Çift Ayraç 11">
              <a:extLst>
                <a:ext uri="{FF2B5EF4-FFF2-40B4-BE49-F238E27FC236}">
                  <a16:creationId xmlns:a16="http://schemas.microsoft.com/office/drawing/2014/main" id="{984F4C48-BC70-5C5C-5B89-B55116159F73}"/>
                </a:ext>
              </a:extLst>
            </p:cNvPr>
            <p:cNvSpPr/>
            <p:nvPr/>
          </p:nvSpPr>
          <p:spPr>
            <a:xfrm>
              <a:off x="3989316" y="1513054"/>
              <a:ext cx="2491542" cy="99661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13" name="Ok: Köşeli Çift Ayraç 4">
              <a:extLst>
                <a:ext uri="{FF2B5EF4-FFF2-40B4-BE49-F238E27FC236}">
                  <a16:creationId xmlns:a16="http://schemas.microsoft.com/office/drawing/2014/main" id="{82173BD7-37DD-8D22-2235-4550A339976E}"/>
                </a:ext>
              </a:extLst>
            </p:cNvPr>
            <p:cNvSpPr txBox="1"/>
            <p:nvPr/>
          </p:nvSpPr>
          <p:spPr>
            <a:xfrm>
              <a:off x="4487624" y="1513054"/>
              <a:ext cx="1494926" cy="996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tr-TR" sz="2800" kern="1200" dirty="0"/>
                <a:t>Doğru kateter</a:t>
              </a:r>
            </a:p>
          </p:txBody>
        </p:sp>
      </p:grpSp>
      <p:sp>
        <p:nvSpPr>
          <p:cNvPr id="16" name="Metin kutusu 15">
            <a:extLst>
              <a:ext uri="{FF2B5EF4-FFF2-40B4-BE49-F238E27FC236}">
                <a16:creationId xmlns:a16="http://schemas.microsoft.com/office/drawing/2014/main" id="{F715F6A5-92C8-0382-DACF-595D121A7B88}"/>
              </a:ext>
            </a:extLst>
          </p:cNvPr>
          <p:cNvSpPr txBox="1"/>
          <p:nvPr/>
        </p:nvSpPr>
        <p:spPr>
          <a:xfrm>
            <a:off x="1097280" y="2096922"/>
            <a:ext cx="7692759" cy="4154984"/>
          </a:xfrm>
          <a:prstGeom prst="rect">
            <a:avLst/>
          </a:prstGeom>
          <a:noFill/>
        </p:spPr>
        <p:txBody>
          <a:bodyPr wrap="square" rtlCol="0">
            <a:spAutoFit/>
          </a:bodyPr>
          <a:lstStyle/>
          <a:p>
            <a:r>
              <a:rPr lang="tr-TR" sz="2400" b="1" dirty="0">
                <a:solidFill>
                  <a:srgbClr val="000000"/>
                </a:solidFill>
              </a:rPr>
              <a:t>Doğru kateter:</a:t>
            </a:r>
          </a:p>
          <a:p>
            <a:endParaRPr lang="tr-TR" sz="2400" dirty="0">
              <a:solidFill>
                <a:srgbClr val="000000"/>
              </a:solidFill>
            </a:endParaRPr>
          </a:p>
          <a:p>
            <a:r>
              <a:rPr lang="tr-TR" sz="2400" dirty="0">
                <a:solidFill>
                  <a:srgbClr val="000000"/>
                </a:solidFill>
              </a:rPr>
              <a:t>Hasta cinsiyetine ve yaşına uygun boyut ve tip seçilmeli</a:t>
            </a:r>
          </a:p>
          <a:p>
            <a:r>
              <a:rPr lang="tr-TR" sz="2400" dirty="0">
                <a:solidFill>
                  <a:srgbClr val="000000"/>
                </a:solidFill>
              </a:rPr>
              <a:t>Balonun şişirilme hacmi doğru hesaplanmalı</a:t>
            </a:r>
          </a:p>
          <a:p>
            <a:r>
              <a:rPr lang="tr-TR" sz="2400" dirty="0">
                <a:solidFill>
                  <a:srgbClr val="000000"/>
                </a:solidFill>
              </a:rPr>
              <a:t>Katater takıldıktan sonra uygun biçimde (bacak üzerinden geçecek şekilde) sabitlenmeli</a:t>
            </a:r>
          </a:p>
          <a:p>
            <a:endParaRPr lang="tr-TR" sz="2400" dirty="0">
              <a:solidFill>
                <a:srgbClr val="000000"/>
              </a:solidFill>
            </a:endParaRPr>
          </a:p>
          <a:p>
            <a:endParaRPr lang="tr-TR" sz="2400" dirty="0">
              <a:solidFill>
                <a:srgbClr val="000000"/>
              </a:solidFill>
            </a:endParaRPr>
          </a:p>
          <a:p>
            <a:endParaRPr lang="tr-TR" sz="2400" dirty="0">
              <a:solidFill>
                <a:srgbClr val="000000"/>
              </a:solidFill>
            </a:endParaRPr>
          </a:p>
          <a:p>
            <a:endParaRPr lang="tr-TR" sz="2400" dirty="0">
              <a:solidFill>
                <a:srgbClr val="000000"/>
              </a:solidFill>
            </a:endParaRPr>
          </a:p>
          <a:p>
            <a:endParaRPr lang="tr-TR" sz="2400" dirty="0">
              <a:solidFill>
                <a:srgbClr val="000000"/>
              </a:solidFill>
            </a:endParaRPr>
          </a:p>
        </p:txBody>
      </p:sp>
      <p:sp>
        <p:nvSpPr>
          <p:cNvPr id="7" name="AutoShape 4" descr="Dış Üriner Kateter Bardex Lateks Kateter Tek Kullanımlık Medikal Steril  Balon Kateter Silikon Foley Kateter-Çin'inKateter, Yağlayıcı Kateter">
            <a:extLst>
              <a:ext uri="{FF2B5EF4-FFF2-40B4-BE49-F238E27FC236}">
                <a16:creationId xmlns:a16="http://schemas.microsoft.com/office/drawing/2014/main" id="{7B92899C-A740-21CE-2B57-B65A512B85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5" name="Resim 14" descr="kablo, konnektör içeren bir resim&#10;&#10;Yapay zeka tarafından oluşturulmuş içerik yanlış olabilir.">
            <a:extLst>
              <a:ext uri="{FF2B5EF4-FFF2-40B4-BE49-F238E27FC236}">
                <a16:creationId xmlns:a16="http://schemas.microsoft.com/office/drawing/2014/main" id="{13AB23C0-977E-78E9-4BE0-A9F687CB44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0039" y="1828825"/>
            <a:ext cx="2526909" cy="2433945"/>
          </a:xfrm>
          <a:prstGeom prst="rect">
            <a:avLst/>
          </a:prstGeom>
        </p:spPr>
      </p:pic>
    </p:spTree>
    <p:extLst>
      <p:ext uri="{BB962C8B-B14F-4D97-AF65-F5344CB8AC3E}">
        <p14:creationId xmlns:p14="http://schemas.microsoft.com/office/powerpoint/2010/main" val="188555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81B0-6D74-3460-7104-99C84B7C270B}"/>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C49E7FE9-B6AD-5946-830F-96F1DEEAB703}"/>
              </a:ext>
            </a:extLst>
          </p:cNvPr>
          <p:cNvSpPr>
            <a:spLocks noGrp="1"/>
          </p:cNvSpPr>
          <p:nvPr>
            <p:ph type="ctrTitle"/>
          </p:nvPr>
        </p:nvSpPr>
        <p:spPr>
          <a:xfrm>
            <a:off x="341834" y="1907032"/>
            <a:ext cx="11486372" cy="3566160"/>
          </a:xfrm>
          <a:solidFill>
            <a:schemeClr val="accent1"/>
          </a:solidFill>
          <a:scene3d>
            <a:camera prst="orthographicFront"/>
            <a:lightRig rig="threePt" dir="t"/>
          </a:scene3d>
          <a:sp3d>
            <a:bevelT w="501650" prst="coolSlant"/>
            <a:bevelB w="495300" h="50800" prst="softRound"/>
          </a:sp3d>
        </p:spPr>
        <p:txBody>
          <a:bodyPr>
            <a:normAutofit/>
          </a:bodyPr>
          <a:lstStyle/>
          <a:p>
            <a:pPr algn="ctr"/>
            <a:r>
              <a:rPr lang="tr-TR" sz="7200" b="1" dirty="0">
                <a:solidFill>
                  <a:srgbClr val="FFFFFF"/>
                </a:solidFill>
                <a:latin typeface="+mn-lt"/>
              </a:rPr>
              <a:t>Kateter Takıldıktan Sonra Bakım ve İzlem</a:t>
            </a:r>
            <a:br>
              <a:rPr lang="tr-TR" b="1" dirty="0">
                <a:solidFill>
                  <a:schemeClr val="bg1"/>
                </a:solidFill>
                <a:latin typeface="+mn-lt"/>
              </a:rPr>
            </a:br>
            <a:endParaRPr lang="tr-TR" b="1" dirty="0">
              <a:solidFill>
                <a:schemeClr val="bg1"/>
              </a:solidFill>
              <a:latin typeface="+mn-lt"/>
            </a:endParaRPr>
          </a:p>
        </p:txBody>
      </p:sp>
    </p:spTree>
    <p:extLst>
      <p:ext uri="{BB962C8B-B14F-4D97-AF65-F5344CB8AC3E}">
        <p14:creationId xmlns:p14="http://schemas.microsoft.com/office/powerpoint/2010/main" val="203213015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345D2D-6E0F-12C6-21DA-9DA966AC7C0C}"/>
              </a:ext>
            </a:extLst>
          </p:cNvPr>
          <p:cNvSpPr>
            <a:spLocks noGrp="1"/>
          </p:cNvSpPr>
          <p:nvPr>
            <p:ph type="title"/>
          </p:nvPr>
        </p:nvSpPr>
        <p:spPr>
          <a:xfrm>
            <a:off x="1097280" y="286603"/>
            <a:ext cx="8475345" cy="1450757"/>
          </a:xfrm>
        </p:spPr>
        <p:txBody>
          <a:bodyPr>
            <a:noAutofit/>
          </a:bodyPr>
          <a:lstStyle/>
          <a:p>
            <a:r>
              <a:rPr lang="tr-TR" sz="4000" b="1" dirty="0">
                <a:solidFill>
                  <a:srgbClr val="FF9933"/>
                </a:solidFill>
                <a:latin typeface="+mn-lt"/>
              </a:rPr>
              <a:t>Kateter Takıldıktan Sonra: Ne Yapmalı, </a:t>
            </a:r>
            <a:br>
              <a:rPr lang="tr-TR" sz="4000" b="1" dirty="0">
                <a:solidFill>
                  <a:srgbClr val="FF9933"/>
                </a:solidFill>
                <a:latin typeface="+mn-lt"/>
              </a:rPr>
            </a:br>
            <a:r>
              <a:rPr lang="tr-TR" sz="4000" b="1" dirty="0">
                <a:solidFill>
                  <a:srgbClr val="FF9933"/>
                </a:solidFill>
                <a:latin typeface="+mn-lt"/>
              </a:rPr>
              <a:t>Ne Yapmamalı?</a:t>
            </a:r>
          </a:p>
        </p:txBody>
      </p:sp>
      <p:sp>
        <p:nvSpPr>
          <p:cNvPr id="3" name="İçerik Yer Tutucusu 2">
            <a:extLst>
              <a:ext uri="{FF2B5EF4-FFF2-40B4-BE49-F238E27FC236}">
                <a16:creationId xmlns:a16="http://schemas.microsoft.com/office/drawing/2014/main" id="{8FAC4B80-2284-12C0-ECEC-877BF43F0C70}"/>
              </a:ext>
            </a:extLst>
          </p:cNvPr>
          <p:cNvSpPr>
            <a:spLocks noGrp="1"/>
          </p:cNvSpPr>
          <p:nvPr>
            <p:ph idx="1"/>
          </p:nvPr>
        </p:nvSpPr>
        <p:spPr>
          <a:xfrm>
            <a:off x="1066799" y="2019155"/>
            <a:ext cx="10536315" cy="4204092"/>
          </a:xfrm>
        </p:spPr>
        <p:txBody>
          <a:bodyPr>
            <a:normAutofit/>
          </a:bodyPr>
          <a:lstStyle/>
          <a:p>
            <a:r>
              <a:rPr lang="tr-TR" sz="2400" b="1" dirty="0">
                <a:solidFill>
                  <a:srgbClr val="000000"/>
                </a:solidFill>
              </a:rPr>
              <a:t>Kapalı Sistem Bütünlüğü:</a:t>
            </a:r>
          </a:p>
          <a:p>
            <a:endParaRPr lang="tr-TR" sz="2400" b="1" dirty="0">
              <a:solidFill>
                <a:srgbClr val="000000"/>
              </a:solidFill>
            </a:endParaRPr>
          </a:p>
          <a:p>
            <a:pPr>
              <a:buFont typeface="Arial" panose="020B0604020202020204" pitchFamily="34" charset="0"/>
              <a:buChar char="•"/>
            </a:pPr>
            <a:r>
              <a:rPr lang="tr-TR" sz="2400" dirty="0">
                <a:solidFill>
                  <a:srgbClr val="000000"/>
                </a:solidFill>
              </a:rPr>
              <a:t>Kateter ve drenaj sisteminin </a:t>
            </a:r>
            <a:r>
              <a:rPr lang="tr-TR" sz="2400" b="1" dirty="0">
                <a:solidFill>
                  <a:srgbClr val="000000"/>
                </a:solidFill>
              </a:rPr>
              <a:t>kapalı kaldığından</a:t>
            </a:r>
            <a:r>
              <a:rPr lang="tr-TR" sz="2400" dirty="0">
                <a:solidFill>
                  <a:srgbClr val="000000"/>
                </a:solidFill>
              </a:rPr>
              <a:t> emin olun</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Sistem açıldığında enfeksiyon riski belirgin şekilde artar</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 İ</a:t>
            </a:r>
            <a:r>
              <a:rPr lang="pt-BR" sz="2400" dirty="0">
                <a:solidFill>
                  <a:srgbClr val="000000"/>
                </a:solidFill>
              </a:rPr>
              <a:t>drar torbalar</a:t>
            </a:r>
            <a:r>
              <a:rPr lang="tr-TR" sz="2400" dirty="0">
                <a:solidFill>
                  <a:srgbClr val="000000"/>
                </a:solidFill>
              </a:rPr>
              <a:t>ı</a:t>
            </a:r>
            <a:r>
              <a:rPr lang="pt-BR" sz="2400" dirty="0">
                <a:solidFill>
                  <a:srgbClr val="000000"/>
                </a:solidFill>
              </a:rPr>
              <a:t>n</a:t>
            </a:r>
            <a:r>
              <a:rPr lang="tr-TR" sz="2400" dirty="0">
                <a:solidFill>
                  <a:srgbClr val="000000"/>
                </a:solidFill>
              </a:rPr>
              <a:t>ı</a:t>
            </a:r>
            <a:r>
              <a:rPr lang="pt-BR" sz="2400" dirty="0">
                <a:solidFill>
                  <a:srgbClr val="000000"/>
                </a:solidFill>
              </a:rPr>
              <a:t>n alt</a:t>
            </a:r>
            <a:r>
              <a:rPr lang="tr-TR" sz="2400" dirty="0">
                <a:solidFill>
                  <a:srgbClr val="000000"/>
                </a:solidFill>
              </a:rPr>
              <a:t>ı</a:t>
            </a:r>
            <a:r>
              <a:rPr lang="pt-BR" sz="2400" dirty="0">
                <a:solidFill>
                  <a:srgbClr val="000000"/>
                </a:solidFill>
              </a:rPr>
              <a:t>nda bo</a:t>
            </a:r>
            <a:r>
              <a:rPr lang="tr-TR" sz="2400" dirty="0">
                <a:solidFill>
                  <a:srgbClr val="000000"/>
                </a:solidFill>
              </a:rPr>
              <a:t>ş</a:t>
            </a:r>
            <a:r>
              <a:rPr lang="pt-BR" sz="2400" dirty="0">
                <a:solidFill>
                  <a:srgbClr val="000000"/>
                </a:solidFill>
              </a:rPr>
              <a:t>altma muslu</a:t>
            </a:r>
            <a:r>
              <a:rPr lang="tr-TR" sz="2400" dirty="0">
                <a:solidFill>
                  <a:srgbClr val="000000"/>
                </a:solidFill>
              </a:rPr>
              <a:t>ğ</a:t>
            </a:r>
            <a:r>
              <a:rPr lang="pt-BR" sz="2400" dirty="0">
                <a:solidFill>
                  <a:srgbClr val="000000"/>
                </a:solidFill>
              </a:rPr>
              <a:t>u bulunmal</a:t>
            </a:r>
            <a:r>
              <a:rPr lang="tr-TR" sz="2400" dirty="0">
                <a:solidFill>
                  <a:srgbClr val="000000"/>
                </a:solidFill>
              </a:rPr>
              <a:t>ı idrar buradan boşaltılmalı</a:t>
            </a:r>
          </a:p>
          <a:p>
            <a:pPr marL="0" indent="0">
              <a:buNone/>
            </a:pPr>
            <a:r>
              <a:rPr lang="tr-TR" sz="2400" dirty="0">
                <a:solidFill>
                  <a:srgbClr val="000000"/>
                </a:solidFill>
              </a:rPr>
              <a:t> </a:t>
            </a:r>
          </a:p>
          <a:p>
            <a:endParaRPr lang="tr-TR" sz="2400" dirty="0">
              <a:solidFill>
                <a:srgbClr val="000000"/>
              </a:solidFill>
            </a:endParaRPr>
          </a:p>
        </p:txBody>
      </p:sp>
      <p:pic>
        <p:nvPicPr>
          <p:cNvPr id="6" name="Grafik 5">
            <a:extLst>
              <a:ext uri="{FF2B5EF4-FFF2-40B4-BE49-F238E27FC236}">
                <a16:creationId xmlns:a16="http://schemas.microsoft.com/office/drawing/2014/main" id="{60AB9E07-DC83-3498-9972-EAD5A8FA43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58221" y="2019155"/>
            <a:ext cx="1450757" cy="1450757"/>
          </a:xfrm>
          <a:prstGeom prst="rect">
            <a:avLst/>
          </a:prstGeom>
        </p:spPr>
      </p:pic>
    </p:spTree>
    <p:extLst>
      <p:ext uri="{BB962C8B-B14F-4D97-AF65-F5344CB8AC3E}">
        <p14:creationId xmlns:p14="http://schemas.microsoft.com/office/powerpoint/2010/main" val="360349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03AE-EADD-5E07-9F5D-8E0C8796E77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7D6A409-599D-B4C0-4CDF-E59DEDCCA48F}"/>
              </a:ext>
            </a:extLst>
          </p:cNvPr>
          <p:cNvSpPr>
            <a:spLocks noGrp="1"/>
          </p:cNvSpPr>
          <p:nvPr>
            <p:ph type="title"/>
          </p:nvPr>
        </p:nvSpPr>
        <p:spPr/>
        <p:txBody>
          <a:bodyPr>
            <a:normAutofit/>
          </a:bodyPr>
          <a:lstStyle/>
          <a:p>
            <a:r>
              <a:rPr lang="tr-TR" sz="4400" b="1" dirty="0">
                <a:solidFill>
                  <a:srgbClr val="FF9933"/>
                </a:solidFill>
                <a:latin typeface="+mn-lt"/>
              </a:rPr>
              <a:t>Kateter Takıldıktan Sonra: Ne Yapmalı, </a:t>
            </a:r>
            <a:br>
              <a:rPr lang="tr-TR" sz="4400" b="1" dirty="0">
                <a:solidFill>
                  <a:srgbClr val="FF9933"/>
                </a:solidFill>
                <a:latin typeface="+mn-lt"/>
              </a:rPr>
            </a:br>
            <a:r>
              <a:rPr lang="tr-TR" sz="4400" b="1" dirty="0">
                <a:solidFill>
                  <a:srgbClr val="FF9933"/>
                </a:solidFill>
                <a:latin typeface="+mn-lt"/>
              </a:rPr>
              <a:t>Ne Yapmamalı?</a:t>
            </a:r>
          </a:p>
        </p:txBody>
      </p:sp>
      <p:sp>
        <p:nvSpPr>
          <p:cNvPr id="3" name="İçerik Yer Tutucusu 2">
            <a:extLst>
              <a:ext uri="{FF2B5EF4-FFF2-40B4-BE49-F238E27FC236}">
                <a16:creationId xmlns:a16="http://schemas.microsoft.com/office/drawing/2014/main" id="{70AAC251-09E1-74B0-B50E-5AEC0C66C7A5}"/>
              </a:ext>
            </a:extLst>
          </p:cNvPr>
          <p:cNvSpPr>
            <a:spLocks noGrp="1"/>
          </p:cNvSpPr>
          <p:nvPr>
            <p:ph idx="1"/>
          </p:nvPr>
        </p:nvSpPr>
        <p:spPr>
          <a:xfrm>
            <a:off x="1066800" y="2019155"/>
            <a:ext cx="10058400" cy="4023360"/>
          </a:xfrm>
        </p:spPr>
        <p:txBody>
          <a:bodyPr>
            <a:normAutofit/>
          </a:bodyPr>
          <a:lstStyle/>
          <a:p>
            <a:pPr marL="0" indent="0">
              <a:buNone/>
            </a:pPr>
            <a:r>
              <a:rPr lang="tr-TR" sz="2400" dirty="0">
                <a:solidFill>
                  <a:srgbClr val="000000"/>
                </a:solidFill>
              </a:rPr>
              <a:t> </a:t>
            </a:r>
            <a:r>
              <a:rPr lang="tr-TR" sz="2400" b="1" dirty="0">
                <a:solidFill>
                  <a:srgbClr val="000000"/>
                </a:solidFill>
              </a:rPr>
              <a:t>İdrar Torbasının Pozisyonu:</a:t>
            </a:r>
          </a:p>
          <a:p>
            <a:pPr>
              <a:buFont typeface="Arial" panose="020B0604020202020204" pitchFamily="34" charset="0"/>
              <a:buChar char="•"/>
            </a:pPr>
            <a:r>
              <a:rPr lang="tr-TR" sz="2400" dirty="0">
                <a:solidFill>
                  <a:srgbClr val="000000"/>
                </a:solidFill>
              </a:rPr>
              <a:t>Her zaman mesane seviyesinin altında tutulmalı</a:t>
            </a:r>
          </a:p>
          <a:p>
            <a:pPr>
              <a:buFont typeface="Arial" panose="020B0604020202020204" pitchFamily="34" charset="0"/>
              <a:buChar char="•"/>
            </a:pPr>
            <a:r>
              <a:rPr lang="tr-TR" sz="2400" dirty="0">
                <a:solidFill>
                  <a:srgbClr val="000000"/>
                </a:solidFill>
              </a:rPr>
              <a:t>Torba yere temas etmemeli, askıya alınmalı</a:t>
            </a:r>
          </a:p>
          <a:p>
            <a:pPr>
              <a:buFont typeface="Arial" panose="020B0604020202020204" pitchFamily="34" charset="0"/>
              <a:buChar char="•"/>
            </a:pPr>
            <a:r>
              <a:rPr lang="tr-TR" sz="2400" dirty="0">
                <a:solidFill>
                  <a:srgbClr val="000000"/>
                </a:solidFill>
              </a:rPr>
              <a:t>Akışın tıkanmaması sağlanmalı, geri akış engellenmeli</a:t>
            </a:r>
          </a:p>
          <a:p>
            <a:pPr>
              <a:buFont typeface="Arial" panose="020B0604020202020204" pitchFamily="34" charset="0"/>
              <a:buChar char="•"/>
            </a:pPr>
            <a:r>
              <a:rPr lang="tr-TR" sz="2400" dirty="0">
                <a:solidFill>
                  <a:srgbClr val="000000"/>
                </a:solidFill>
              </a:rPr>
              <a:t>İdrarın rahat akışının sağlanması için torba düzenli boşaltılmalı; boşaltma musluğu toplama kabıyla temas etmemeli, çapraz bulaşı önlemek amacıyla her hasta için ayrı bir boşaltma kabı kullanılmalı, her hastadan sonra eldiven çıkartılmalı ve el hijyeni sağlanmalı</a:t>
            </a:r>
          </a:p>
          <a:p>
            <a:endParaRPr lang="tr-TR" sz="2400" dirty="0">
              <a:solidFill>
                <a:srgbClr val="000000"/>
              </a:solidFill>
            </a:endParaRPr>
          </a:p>
        </p:txBody>
      </p:sp>
      <p:pic>
        <p:nvPicPr>
          <p:cNvPr id="4" name="Resim 3">
            <a:extLst>
              <a:ext uri="{FF2B5EF4-FFF2-40B4-BE49-F238E27FC236}">
                <a16:creationId xmlns:a16="http://schemas.microsoft.com/office/drawing/2014/main" id="{F2B5449F-71D3-6BA8-4BBB-5CE26F67E889}"/>
              </a:ext>
            </a:extLst>
          </p:cNvPr>
          <p:cNvPicPr>
            <a:picLocks noChangeAspect="1"/>
          </p:cNvPicPr>
          <p:nvPr/>
        </p:nvPicPr>
        <p:blipFill>
          <a:blip r:embed="rId2"/>
          <a:stretch>
            <a:fillRect/>
          </a:stretch>
        </p:blipFill>
        <p:spPr>
          <a:xfrm>
            <a:off x="9585435" y="1956191"/>
            <a:ext cx="2074644" cy="2074644"/>
          </a:xfrm>
          <a:prstGeom prst="rect">
            <a:avLst/>
          </a:prstGeom>
        </p:spPr>
      </p:pic>
    </p:spTree>
    <p:extLst>
      <p:ext uri="{BB962C8B-B14F-4D97-AF65-F5344CB8AC3E}">
        <p14:creationId xmlns:p14="http://schemas.microsoft.com/office/powerpoint/2010/main" val="18079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64A1-792D-D1A3-C49C-94F5E5636524}"/>
              </a:ext>
            </a:extLst>
          </p:cNvPr>
          <p:cNvSpPr>
            <a:spLocks noGrp="1"/>
          </p:cNvSpPr>
          <p:nvPr>
            <p:ph type="title"/>
          </p:nvPr>
        </p:nvSpPr>
        <p:spPr/>
        <p:txBody>
          <a:bodyPr>
            <a:normAutofit/>
          </a:bodyPr>
          <a:lstStyle/>
          <a:p>
            <a:r>
              <a:rPr lang="tr-TR" sz="4400" b="1" dirty="0">
                <a:solidFill>
                  <a:srgbClr val="7030A0"/>
                </a:solidFill>
              </a:rPr>
              <a:t>Konunun Önemi</a:t>
            </a:r>
            <a:endParaRPr lang="en-GB" sz="4400" b="1" dirty="0">
              <a:solidFill>
                <a:srgbClr val="7030A0"/>
              </a:solidFill>
            </a:endParaRPr>
          </a:p>
        </p:txBody>
      </p:sp>
      <p:sp>
        <p:nvSpPr>
          <p:cNvPr id="4" name="Rectangle 1">
            <a:extLst>
              <a:ext uri="{FF2B5EF4-FFF2-40B4-BE49-F238E27FC236}">
                <a16:creationId xmlns:a16="http://schemas.microsoft.com/office/drawing/2014/main" id="{4A81813B-8121-9BF2-BBF5-39127DD6B051}"/>
              </a:ext>
            </a:extLst>
          </p:cNvPr>
          <p:cNvSpPr>
            <a:spLocks noGrp="1" noChangeArrowheads="1"/>
          </p:cNvSpPr>
          <p:nvPr>
            <p:ph idx="1"/>
          </p:nvPr>
        </p:nvSpPr>
        <p:spPr bwMode="auto">
          <a:xfrm>
            <a:off x="1097280" y="2151459"/>
            <a:ext cx="102565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Üriner kateterler, hastanelerde en sık uygulanan invaziv işlemlerden biridir</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Kateter ilişkili üriner sistem enfeksiyonları (Kİ-ÜSE), hastane kaynaklı enfeksiyonların en yaygın nedenidir</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Önlenebilir olmalarına rağmen ciddi sonuçlar doğurabilir: sepsis, hastanede kalış süresinin uzaması, dirençli mikroorganizmalar</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Uygun uygulamalarla %50’den fazlası önlenebilir</a:t>
            </a:r>
          </a:p>
        </p:txBody>
      </p:sp>
    </p:spTree>
    <p:extLst>
      <p:ext uri="{BB962C8B-B14F-4D97-AF65-F5344CB8AC3E}">
        <p14:creationId xmlns:p14="http://schemas.microsoft.com/office/powerpoint/2010/main" val="122788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7044-2338-4762-BE9D-246DEFCC6FE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D570876-7BB6-BD1F-B289-F5A6954909BA}"/>
              </a:ext>
            </a:extLst>
          </p:cNvPr>
          <p:cNvSpPr>
            <a:spLocks noGrp="1"/>
          </p:cNvSpPr>
          <p:nvPr>
            <p:ph type="title"/>
          </p:nvPr>
        </p:nvSpPr>
        <p:spPr/>
        <p:txBody>
          <a:bodyPr>
            <a:normAutofit/>
          </a:bodyPr>
          <a:lstStyle/>
          <a:p>
            <a:r>
              <a:rPr lang="tr-TR" sz="4400" b="1" dirty="0">
                <a:solidFill>
                  <a:srgbClr val="FF9933"/>
                </a:solidFill>
                <a:latin typeface="+mn-lt"/>
              </a:rPr>
              <a:t>Kateter Takıldıktan Sonra: Ne Yapmalı, </a:t>
            </a:r>
            <a:br>
              <a:rPr lang="tr-TR" sz="4400" b="1" dirty="0">
                <a:solidFill>
                  <a:srgbClr val="FF9933"/>
                </a:solidFill>
                <a:latin typeface="+mn-lt"/>
              </a:rPr>
            </a:br>
            <a:r>
              <a:rPr lang="tr-TR" sz="4400" b="1" dirty="0">
                <a:solidFill>
                  <a:srgbClr val="FF9933"/>
                </a:solidFill>
                <a:latin typeface="+mn-lt"/>
              </a:rPr>
              <a:t>Ne Yapmamalı?</a:t>
            </a:r>
          </a:p>
        </p:txBody>
      </p:sp>
      <p:sp>
        <p:nvSpPr>
          <p:cNvPr id="3" name="İçerik Yer Tutucusu 2">
            <a:extLst>
              <a:ext uri="{FF2B5EF4-FFF2-40B4-BE49-F238E27FC236}">
                <a16:creationId xmlns:a16="http://schemas.microsoft.com/office/drawing/2014/main" id="{543E56F9-23AF-5A0B-B5BB-84056F6D2527}"/>
              </a:ext>
            </a:extLst>
          </p:cNvPr>
          <p:cNvSpPr>
            <a:spLocks noGrp="1"/>
          </p:cNvSpPr>
          <p:nvPr>
            <p:ph idx="1"/>
          </p:nvPr>
        </p:nvSpPr>
        <p:spPr>
          <a:xfrm>
            <a:off x="1066800" y="2019155"/>
            <a:ext cx="10058400" cy="4023360"/>
          </a:xfrm>
        </p:spPr>
        <p:txBody>
          <a:bodyPr>
            <a:normAutofit/>
          </a:bodyPr>
          <a:lstStyle/>
          <a:p>
            <a:r>
              <a:rPr lang="tr-TR" sz="2400" b="1" dirty="0">
                <a:solidFill>
                  <a:srgbClr val="000000"/>
                </a:solidFill>
              </a:rPr>
              <a:t>Temizlik ve Hijyen:</a:t>
            </a:r>
          </a:p>
          <a:p>
            <a:pPr algn="just">
              <a:buFont typeface="Arial" panose="020B0604020202020204" pitchFamily="34" charset="0"/>
              <a:buChar char="•"/>
            </a:pPr>
            <a:r>
              <a:rPr lang="tr-TR" sz="2400" dirty="0">
                <a:solidFill>
                  <a:srgbClr val="000000"/>
                </a:solidFill>
              </a:rPr>
              <a:t>Kateter yerinde iken, Kİ-</a:t>
            </a:r>
            <a:r>
              <a:rPr lang="tr-TR" sz="2400" dirty="0" err="1">
                <a:solidFill>
                  <a:srgbClr val="000000"/>
                </a:solidFill>
              </a:rPr>
              <a:t>ÜSE'yi</a:t>
            </a:r>
            <a:r>
              <a:rPr lang="tr-TR" sz="2400" dirty="0">
                <a:solidFill>
                  <a:srgbClr val="000000"/>
                </a:solidFill>
              </a:rPr>
              <a:t> önlemek amacıyla </a:t>
            </a:r>
            <a:r>
              <a:rPr lang="tr-TR" sz="2400" dirty="0" err="1">
                <a:solidFill>
                  <a:srgbClr val="000000"/>
                </a:solidFill>
              </a:rPr>
              <a:t>periüretral</a:t>
            </a:r>
            <a:r>
              <a:rPr lang="tr-TR" sz="2400" dirty="0">
                <a:solidFill>
                  <a:srgbClr val="000000"/>
                </a:solidFill>
              </a:rPr>
              <a:t> bölgenin antiseptiklerle temizlenmesi önerilmemektedir</a:t>
            </a:r>
          </a:p>
          <a:p>
            <a:pPr algn="just">
              <a:buFont typeface="Arial" panose="020B0604020202020204" pitchFamily="34" charset="0"/>
              <a:buChar char="•"/>
            </a:pPr>
            <a:r>
              <a:rPr lang="tr-TR" sz="2400" dirty="0">
                <a:solidFill>
                  <a:srgbClr val="000000"/>
                </a:solidFill>
              </a:rPr>
              <a:t>Günlük rutin hijyen (örneğin banyo veya duş sırasında </a:t>
            </a:r>
            <a:r>
              <a:rPr lang="tr-TR" sz="2400" dirty="0" err="1">
                <a:solidFill>
                  <a:srgbClr val="000000"/>
                </a:solidFill>
              </a:rPr>
              <a:t>meatal</a:t>
            </a:r>
            <a:r>
              <a:rPr lang="tr-TR" sz="2400" dirty="0">
                <a:solidFill>
                  <a:srgbClr val="000000"/>
                </a:solidFill>
              </a:rPr>
              <a:t> yüzeyin temizlenmesi) yeterlidir</a:t>
            </a:r>
          </a:p>
          <a:p>
            <a:pPr algn="just">
              <a:buFont typeface="Arial" panose="020B0604020202020204" pitchFamily="34" charset="0"/>
              <a:buChar char="•"/>
            </a:pPr>
            <a:r>
              <a:rPr lang="tr-TR" sz="2400" dirty="0">
                <a:solidFill>
                  <a:srgbClr val="000000"/>
                </a:solidFill>
              </a:rPr>
              <a:t>İşlem temiz teknikle yapılmalı</a:t>
            </a:r>
          </a:p>
        </p:txBody>
      </p:sp>
    </p:spTree>
    <p:extLst>
      <p:ext uri="{BB962C8B-B14F-4D97-AF65-F5344CB8AC3E}">
        <p14:creationId xmlns:p14="http://schemas.microsoft.com/office/powerpoint/2010/main" val="77694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93625A-A67E-0892-C276-35232481CA4F}"/>
              </a:ext>
            </a:extLst>
          </p:cNvPr>
          <p:cNvSpPr>
            <a:spLocks noGrp="1"/>
          </p:cNvSpPr>
          <p:nvPr>
            <p:ph type="title"/>
          </p:nvPr>
        </p:nvSpPr>
        <p:spPr/>
        <p:txBody>
          <a:bodyPr>
            <a:normAutofit/>
          </a:bodyPr>
          <a:lstStyle/>
          <a:p>
            <a:r>
              <a:rPr lang="tr-TR" sz="4400" b="1" dirty="0">
                <a:solidFill>
                  <a:srgbClr val="FF9933"/>
                </a:solidFill>
                <a:latin typeface="+mn-lt"/>
              </a:rPr>
              <a:t>Kateter Takıldıktan Sonra: Ne Yapmalı, </a:t>
            </a:r>
            <a:br>
              <a:rPr lang="tr-TR" sz="4400" b="1" dirty="0">
                <a:solidFill>
                  <a:srgbClr val="FF9933"/>
                </a:solidFill>
                <a:latin typeface="+mn-lt"/>
              </a:rPr>
            </a:br>
            <a:r>
              <a:rPr lang="tr-TR" sz="4400" b="1" dirty="0">
                <a:solidFill>
                  <a:srgbClr val="FF9933"/>
                </a:solidFill>
                <a:latin typeface="+mn-lt"/>
              </a:rPr>
              <a:t>Ne Yapmamalı?</a:t>
            </a:r>
          </a:p>
        </p:txBody>
      </p:sp>
      <p:sp>
        <p:nvSpPr>
          <p:cNvPr id="3" name="İçerik Yer Tutucusu 2">
            <a:extLst>
              <a:ext uri="{FF2B5EF4-FFF2-40B4-BE49-F238E27FC236}">
                <a16:creationId xmlns:a16="http://schemas.microsoft.com/office/drawing/2014/main" id="{E2A59AEB-EFCA-0383-95E8-FFEFA80B3A62}"/>
              </a:ext>
            </a:extLst>
          </p:cNvPr>
          <p:cNvSpPr>
            <a:spLocks noGrp="1"/>
          </p:cNvSpPr>
          <p:nvPr>
            <p:ph idx="1"/>
          </p:nvPr>
        </p:nvSpPr>
        <p:spPr/>
        <p:txBody>
          <a:bodyPr>
            <a:normAutofit/>
          </a:bodyPr>
          <a:lstStyle/>
          <a:p>
            <a:r>
              <a:rPr lang="sv-SE" sz="2400" b="1" dirty="0">
                <a:solidFill>
                  <a:srgbClr val="000000"/>
                </a:solidFill>
              </a:rPr>
              <a:t>Kateterli </a:t>
            </a:r>
            <a:r>
              <a:rPr lang="tr-TR" sz="2400" b="1" dirty="0">
                <a:solidFill>
                  <a:srgbClr val="000000"/>
                </a:solidFill>
              </a:rPr>
              <a:t>Hastada İdrar Kültürü Alınması:</a:t>
            </a:r>
          </a:p>
          <a:p>
            <a:pPr>
              <a:buFont typeface="Arial" panose="020B0604020202020204" pitchFamily="34" charset="0"/>
              <a:buChar char="•"/>
            </a:pPr>
            <a:r>
              <a:rPr lang="tr-TR" sz="2400" dirty="0">
                <a:solidFill>
                  <a:srgbClr val="000000"/>
                </a:solidFill>
              </a:rPr>
              <a:t>Rutin bakteriyolojik incelemeler gereksiz</a:t>
            </a:r>
          </a:p>
          <a:p>
            <a:pPr>
              <a:buFont typeface="Arial" panose="020B0604020202020204" pitchFamily="34" charset="0"/>
              <a:buChar char="•"/>
            </a:pPr>
            <a:r>
              <a:rPr lang="tr-TR" sz="2400" dirty="0">
                <a:solidFill>
                  <a:srgbClr val="000000"/>
                </a:solidFill>
              </a:rPr>
              <a:t>Enfeksiyon şüphesinde idrar kültürü alınmalı</a:t>
            </a:r>
          </a:p>
          <a:p>
            <a:pPr>
              <a:buFont typeface="Arial" panose="020B0604020202020204" pitchFamily="34" charset="0"/>
              <a:buChar char="•"/>
            </a:pPr>
            <a:r>
              <a:rPr lang="tr-TR" sz="2400" dirty="0">
                <a:solidFill>
                  <a:srgbClr val="000000"/>
                </a:solidFill>
              </a:rPr>
              <a:t>Örnek alınırken sistemin bütünlüğü bozulmamalı</a:t>
            </a:r>
          </a:p>
          <a:p>
            <a:pPr>
              <a:buFont typeface="Arial" panose="020B0604020202020204" pitchFamily="34" charset="0"/>
              <a:buChar char="•"/>
            </a:pPr>
            <a:r>
              <a:rPr lang="tr-TR" sz="2400" dirty="0">
                <a:solidFill>
                  <a:srgbClr val="000000"/>
                </a:solidFill>
              </a:rPr>
              <a:t>Kültür alımı için örnekleme portu kullanılmalı- port antiseptik </a:t>
            </a:r>
          </a:p>
          <a:p>
            <a:pPr marL="0" indent="0">
              <a:buNone/>
            </a:pPr>
            <a:r>
              <a:rPr lang="tr-TR" sz="2400" dirty="0">
                <a:solidFill>
                  <a:srgbClr val="000000"/>
                </a:solidFill>
              </a:rPr>
              <a:t>solüsyonla silinmeli, ardından steril enjektörle örnek alınmalı</a:t>
            </a:r>
          </a:p>
          <a:p>
            <a:pPr>
              <a:buFont typeface="Arial" panose="020B0604020202020204" pitchFamily="34" charset="0"/>
              <a:buChar char="•"/>
            </a:pPr>
            <a:endParaRPr lang="tr-TR" sz="2400" b="1" dirty="0">
              <a:solidFill>
                <a:srgbClr val="000000"/>
              </a:solidFill>
            </a:endParaRPr>
          </a:p>
          <a:p>
            <a:endParaRPr lang="tr-TR" sz="2400" b="1" dirty="0">
              <a:solidFill>
                <a:srgbClr val="000000"/>
              </a:solidFill>
            </a:endParaRPr>
          </a:p>
        </p:txBody>
      </p:sp>
      <p:pic>
        <p:nvPicPr>
          <p:cNvPr id="11" name="Resim 10" descr="metin, tıbbi cihazlar, tıbbi, sağlık bakım hizmeti içeren bir resim&#10;&#10;Yapay zeka tarafından oluşturulmuş içerik yanlış olabilir.">
            <a:extLst>
              <a:ext uri="{FF2B5EF4-FFF2-40B4-BE49-F238E27FC236}">
                <a16:creationId xmlns:a16="http://schemas.microsoft.com/office/drawing/2014/main" id="{C9C49E22-CB52-CFE5-7CAB-74A0DE0C6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925" y="1845734"/>
            <a:ext cx="3299075" cy="3556313"/>
          </a:xfrm>
          <a:prstGeom prst="rect">
            <a:avLst/>
          </a:prstGeom>
        </p:spPr>
      </p:pic>
    </p:spTree>
    <p:extLst>
      <p:ext uri="{BB962C8B-B14F-4D97-AF65-F5344CB8AC3E}">
        <p14:creationId xmlns:p14="http://schemas.microsoft.com/office/powerpoint/2010/main" val="229867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391E3-607B-15EB-133F-CD41252621F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6A93227-528A-621D-4257-CD48F98DF8E7}"/>
              </a:ext>
            </a:extLst>
          </p:cNvPr>
          <p:cNvSpPr>
            <a:spLocks noGrp="1"/>
          </p:cNvSpPr>
          <p:nvPr>
            <p:ph type="title"/>
          </p:nvPr>
        </p:nvSpPr>
        <p:spPr/>
        <p:txBody>
          <a:bodyPr>
            <a:normAutofit/>
          </a:bodyPr>
          <a:lstStyle/>
          <a:p>
            <a:r>
              <a:rPr lang="tr-TR" sz="4400" b="1" dirty="0">
                <a:solidFill>
                  <a:srgbClr val="FF9933"/>
                </a:solidFill>
                <a:latin typeface="+mn-lt"/>
              </a:rPr>
              <a:t>Kateter Takıldıktan Sonra: Ne Yapmalı, </a:t>
            </a:r>
            <a:br>
              <a:rPr lang="tr-TR" sz="4400" b="1" dirty="0">
                <a:solidFill>
                  <a:srgbClr val="FF9933"/>
                </a:solidFill>
                <a:latin typeface="+mn-lt"/>
              </a:rPr>
            </a:br>
            <a:r>
              <a:rPr lang="tr-TR" sz="4400" b="1" dirty="0">
                <a:solidFill>
                  <a:srgbClr val="FF9933"/>
                </a:solidFill>
                <a:latin typeface="+mn-lt"/>
              </a:rPr>
              <a:t>Ne Yapmamalı?</a:t>
            </a:r>
          </a:p>
        </p:txBody>
      </p:sp>
      <p:sp>
        <p:nvSpPr>
          <p:cNvPr id="3" name="İçerik Yer Tutucusu 2">
            <a:extLst>
              <a:ext uri="{FF2B5EF4-FFF2-40B4-BE49-F238E27FC236}">
                <a16:creationId xmlns:a16="http://schemas.microsoft.com/office/drawing/2014/main" id="{42F91418-0A92-0A30-2526-7EAC36D6D2EA}"/>
              </a:ext>
            </a:extLst>
          </p:cNvPr>
          <p:cNvSpPr>
            <a:spLocks noGrp="1"/>
          </p:cNvSpPr>
          <p:nvPr>
            <p:ph idx="1"/>
          </p:nvPr>
        </p:nvSpPr>
        <p:spPr>
          <a:xfrm>
            <a:off x="1066800" y="2019155"/>
            <a:ext cx="10058400" cy="4023360"/>
          </a:xfrm>
        </p:spPr>
        <p:txBody>
          <a:bodyPr>
            <a:normAutofit/>
          </a:bodyPr>
          <a:lstStyle/>
          <a:p>
            <a:r>
              <a:rPr lang="tr-TR" sz="2400" b="1" dirty="0">
                <a:solidFill>
                  <a:srgbClr val="000000"/>
                </a:solidFill>
              </a:rPr>
              <a:t>Günlük Değerlendirme:</a:t>
            </a:r>
          </a:p>
          <a:p>
            <a:pPr>
              <a:buFont typeface="Arial" panose="020B0604020202020204" pitchFamily="34" charset="0"/>
              <a:buChar char="•"/>
            </a:pPr>
            <a:r>
              <a:rPr lang="tr-TR" sz="2400" dirty="0">
                <a:solidFill>
                  <a:srgbClr val="000000"/>
                </a:solidFill>
              </a:rPr>
              <a:t>Kateterin hala gerekli olup olmadığı her gün sorgulanmalı</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Kateter takılı günler </a:t>
            </a:r>
            <a:r>
              <a:rPr lang="tr-TR" sz="2400" dirty="0" err="1">
                <a:solidFill>
                  <a:srgbClr val="000000"/>
                </a:solidFill>
              </a:rPr>
              <a:t>progres</a:t>
            </a:r>
            <a:r>
              <a:rPr lang="tr-TR" sz="2400" dirty="0">
                <a:solidFill>
                  <a:srgbClr val="000000"/>
                </a:solidFill>
              </a:rPr>
              <a:t> notuna veya ayrı forma işlenmeli</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Gereksizse çıkarılması geciktirilmemeli</a:t>
            </a:r>
          </a:p>
          <a:p>
            <a:endParaRPr lang="tr-TR" sz="2400" dirty="0">
              <a:solidFill>
                <a:srgbClr val="000000"/>
              </a:solidFill>
            </a:endParaRPr>
          </a:p>
        </p:txBody>
      </p:sp>
      <p:pic>
        <p:nvPicPr>
          <p:cNvPr id="4" name="Resim 3">
            <a:extLst>
              <a:ext uri="{FF2B5EF4-FFF2-40B4-BE49-F238E27FC236}">
                <a16:creationId xmlns:a16="http://schemas.microsoft.com/office/drawing/2014/main" id="{A4E3AC86-1AEE-86E5-3936-9E0E825AF3F3}"/>
              </a:ext>
            </a:extLst>
          </p:cNvPr>
          <p:cNvPicPr>
            <a:picLocks noChangeAspect="1"/>
          </p:cNvPicPr>
          <p:nvPr/>
        </p:nvPicPr>
        <p:blipFill>
          <a:blip r:embed="rId2"/>
          <a:stretch>
            <a:fillRect/>
          </a:stretch>
        </p:blipFill>
        <p:spPr>
          <a:xfrm>
            <a:off x="9702815" y="2019155"/>
            <a:ext cx="2173873" cy="2106681"/>
          </a:xfrm>
          <a:prstGeom prst="rect">
            <a:avLst/>
          </a:prstGeom>
        </p:spPr>
      </p:pic>
    </p:spTree>
    <p:extLst>
      <p:ext uri="{BB962C8B-B14F-4D97-AF65-F5344CB8AC3E}">
        <p14:creationId xmlns:p14="http://schemas.microsoft.com/office/powerpoint/2010/main" val="369520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4439-16F5-404E-91C9-D5C25BCF303D}"/>
            </a:ext>
          </a:extLst>
        </p:cNvPr>
        <p:cNvGrpSpPr/>
        <p:nvPr/>
      </p:nvGrpSpPr>
      <p:grpSpPr>
        <a:xfrm>
          <a:off x="0" y="0"/>
          <a:ext cx="0" cy="0"/>
          <a:chOff x="0" y="0"/>
          <a:chExt cx="0" cy="0"/>
        </a:xfrm>
      </p:grpSpPr>
      <p:sp>
        <p:nvSpPr>
          <p:cNvPr id="2" name="Başlık 3">
            <a:extLst>
              <a:ext uri="{FF2B5EF4-FFF2-40B4-BE49-F238E27FC236}">
                <a16:creationId xmlns:a16="http://schemas.microsoft.com/office/drawing/2014/main" id="{8922D35E-7456-E3E4-93F0-EFCA165A4B0C}"/>
              </a:ext>
            </a:extLst>
          </p:cNvPr>
          <p:cNvSpPr txBox="1">
            <a:spLocks/>
          </p:cNvSpPr>
          <p:nvPr/>
        </p:nvSpPr>
        <p:spPr>
          <a:xfrm>
            <a:off x="467503" y="1954657"/>
            <a:ext cx="11486372" cy="3566160"/>
          </a:xfrm>
          <a:prstGeom prst="rect">
            <a:avLst/>
          </a:prstGeom>
          <a:solidFill>
            <a:srgbClr val="636AA2"/>
          </a:solidFill>
          <a:scene3d>
            <a:camera prst="orthographicFront"/>
            <a:lightRig rig="threePt" dir="t"/>
          </a:scene3d>
          <a:sp3d>
            <a:bevelT w="501650" prst="coolSlant"/>
            <a:bevelB w="495300" h="50800" prst="softRound"/>
          </a:sp3d>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7200" b="1" dirty="0">
                <a:solidFill>
                  <a:schemeClr val="bg1"/>
                </a:solidFill>
                <a:latin typeface="+mn-lt"/>
              </a:rPr>
              <a:t>Kateterin Çıkarılması ve Sonlandırma Kararı</a:t>
            </a:r>
            <a:br>
              <a:rPr lang="tr-TR" sz="7200" b="1" dirty="0">
                <a:solidFill>
                  <a:schemeClr val="bg1"/>
                </a:solidFill>
                <a:latin typeface="+mn-lt"/>
              </a:rPr>
            </a:br>
            <a:endParaRPr lang="tr-TR" sz="7200" b="1" dirty="0">
              <a:solidFill>
                <a:schemeClr val="bg1"/>
              </a:solidFill>
              <a:latin typeface="+mn-lt"/>
            </a:endParaRPr>
          </a:p>
        </p:txBody>
      </p:sp>
    </p:spTree>
    <p:extLst>
      <p:ext uri="{BB962C8B-B14F-4D97-AF65-F5344CB8AC3E}">
        <p14:creationId xmlns:p14="http://schemas.microsoft.com/office/powerpoint/2010/main" val="532606675"/>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53869F-C195-0529-6FD5-14C7F92D7A9E}"/>
              </a:ext>
            </a:extLst>
          </p:cNvPr>
          <p:cNvSpPr>
            <a:spLocks noGrp="1"/>
          </p:cNvSpPr>
          <p:nvPr>
            <p:ph type="title"/>
          </p:nvPr>
        </p:nvSpPr>
        <p:spPr/>
        <p:txBody>
          <a:bodyPr>
            <a:normAutofit/>
          </a:bodyPr>
          <a:lstStyle/>
          <a:p>
            <a:r>
              <a:rPr lang="tr-TR" sz="4400" b="1" dirty="0">
                <a:solidFill>
                  <a:srgbClr val="636AA2"/>
                </a:solidFill>
                <a:latin typeface="+mn-lt"/>
              </a:rPr>
              <a:t>Kateter Ne Zaman ve Nasıl Çıkarılmalı? </a:t>
            </a:r>
          </a:p>
        </p:txBody>
      </p:sp>
      <p:sp>
        <p:nvSpPr>
          <p:cNvPr id="3" name="İçerik Yer Tutucusu 2">
            <a:extLst>
              <a:ext uri="{FF2B5EF4-FFF2-40B4-BE49-F238E27FC236}">
                <a16:creationId xmlns:a16="http://schemas.microsoft.com/office/drawing/2014/main" id="{272AA6B8-CF70-2066-7E37-D415FF8AF12A}"/>
              </a:ext>
            </a:extLst>
          </p:cNvPr>
          <p:cNvSpPr>
            <a:spLocks noGrp="1"/>
          </p:cNvSpPr>
          <p:nvPr>
            <p:ph idx="1"/>
          </p:nvPr>
        </p:nvSpPr>
        <p:spPr>
          <a:xfrm>
            <a:off x="1097280" y="2050686"/>
            <a:ext cx="10058400" cy="4023360"/>
          </a:xfrm>
        </p:spPr>
        <p:txBody>
          <a:bodyPr/>
          <a:lstStyle/>
          <a:p>
            <a:r>
              <a:rPr lang="tr-TR" sz="2400" b="1" dirty="0">
                <a:solidFill>
                  <a:srgbClr val="000000"/>
                </a:solidFill>
              </a:rPr>
              <a:t>Günlük Endikasyon Değerlendirmesi:</a:t>
            </a:r>
          </a:p>
          <a:p>
            <a:endParaRPr lang="tr-TR" sz="2400" b="1" dirty="0">
              <a:solidFill>
                <a:srgbClr val="000000"/>
              </a:solidFill>
            </a:endParaRPr>
          </a:p>
          <a:p>
            <a:pPr>
              <a:buFont typeface="Arial" panose="020B0604020202020204" pitchFamily="34" charset="0"/>
              <a:buChar char="•"/>
            </a:pPr>
            <a:r>
              <a:rPr lang="tr-TR" sz="2400" dirty="0">
                <a:solidFill>
                  <a:srgbClr val="000000"/>
                </a:solidFill>
              </a:rPr>
              <a:t>Her gün kateterin gerekli olup olmadığı sorgulanmalı</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Endikasyon kalmadığında vakit kaybetmeden kateter çıkarılmalı</a:t>
            </a:r>
          </a:p>
          <a:p>
            <a:pPr>
              <a:buFont typeface="Arial" panose="020B0604020202020204" pitchFamily="34" charset="0"/>
              <a:buChar char="•"/>
            </a:pPr>
            <a:endParaRPr lang="tr-TR" sz="2400" dirty="0">
              <a:solidFill>
                <a:srgbClr val="000000"/>
              </a:solidFill>
            </a:endParaRPr>
          </a:p>
          <a:p>
            <a:endParaRPr lang="tr-TR" dirty="0"/>
          </a:p>
        </p:txBody>
      </p:sp>
    </p:spTree>
    <p:extLst>
      <p:ext uri="{BB962C8B-B14F-4D97-AF65-F5344CB8AC3E}">
        <p14:creationId xmlns:p14="http://schemas.microsoft.com/office/powerpoint/2010/main" val="84929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BD0ACA-9703-8AF0-591E-2BE9FA3BE6B4}"/>
              </a:ext>
            </a:extLst>
          </p:cNvPr>
          <p:cNvSpPr>
            <a:spLocks noGrp="1"/>
          </p:cNvSpPr>
          <p:nvPr>
            <p:ph type="title"/>
          </p:nvPr>
        </p:nvSpPr>
        <p:spPr>
          <a:xfrm>
            <a:off x="1097280" y="286603"/>
            <a:ext cx="9456420" cy="1450757"/>
          </a:xfrm>
        </p:spPr>
        <p:txBody>
          <a:bodyPr/>
          <a:lstStyle/>
          <a:p>
            <a:r>
              <a:rPr lang="tr-TR" b="1" dirty="0">
                <a:solidFill>
                  <a:srgbClr val="636AA2"/>
                </a:solidFill>
                <a:latin typeface="+mn-lt"/>
              </a:rPr>
              <a:t>Kateter Ne Zaman ve Nasıl Çıkarılmalı?</a:t>
            </a:r>
            <a:endParaRPr lang="tr-TR" dirty="0">
              <a:latin typeface="+mn-lt"/>
            </a:endParaRPr>
          </a:p>
        </p:txBody>
      </p:sp>
      <p:sp>
        <p:nvSpPr>
          <p:cNvPr id="3" name="İçerik Yer Tutucusu 2">
            <a:extLst>
              <a:ext uri="{FF2B5EF4-FFF2-40B4-BE49-F238E27FC236}">
                <a16:creationId xmlns:a16="http://schemas.microsoft.com/office/drawing/2014/main" id="{7A02DDBA-41EB-B537-4849-8112995384D1}"/>
              </a:ext>
            </a:extLst>
          </p:cNvPr>
          <p:cNvSpPr>
            <a:spLocks noGrp="1"/>
          </p:cNvSpPr>
          <p:nvPr>
            <p:ph idx="1"/>
          </p:nvPr>
        </p:nvSpPr>
        <p:spPr>
          <a:xfrm>
            <a:off x="1097280" y="2082217"/>
            <a:ext cx="10058400" cy="4023360"/>
          </a:xfrm>
        </p:spPr>
        <p:txBody>
          <a:bodyPr>
            <a:normAutofit/>
          </a:bodyPr>
          <a:lstStyle/>
          <a:p>
            <a:r>
              <a:rPr lang="tr-TR" sz="2400" b="1" dirty="0">
                <a:solidFill>
                  <a:srgbClr val="000000"/>
                </a:solidFill>
              </a:rPr>
              <a:t>Çıkarılma Süreci:</a:t>
            </a:r>
          </a:p>
          <a:p>
            <a:endParaRPr lang="tr-TR" sz="2400" b="1" dirty="0">
              <a:solidFill>
                <a:srgbClr val="000000"/>
              </a:solidFill>
            </a:endParaRPr>
          </a:p>
          <a:p>
            <a:pPr>
              <a:buFont typeface="Arial" panose="020B0604020202020204" pitchFamily="34" charset="0"/>
              <a:buChar char="•"/>
            </a:pPr>
            <a:r>
              <a:rPr lang="tr-TR" sz="2400" dirty="0">
                <a:solidFill>
                  <a:srgbClr val="000000"/>
                </a:solidFill>
              </a:rPr>
              <a:t>El hijyeni ve temiz teknik ile işlem yapılmalı</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Kateterin balonu boşaltıldıktan sonra, yavaşça ve dikkatlice çıkarılmalı</a:t>
            </a:r>
          </a:p>
          <a:p>
            <a:pPr>
              <a:buFont typeface="Arial" panose="020B0604020202020204" pitchFamily="34" charset="0"/>
              <a:buChar char="•"/>
            </a:pPr>
            <a:endParaRPr lang="tr-TR" sz="2400" dirty="0">
              <a:solidFill>
                <a:srgbClr val="000000"/>
              </a:solidFill>
            </a:endParaRPr>
          </a:p>
          <a:p>
            <a:pPr>
              <a:buFont typeface="Arial" panose="020B0604020202020204" pitchFamily="34" charset="0"/>
              <a:buChar char="•"/>
            </a:pPr>
            <a:r>
              <a:rPr lang="tr-TR" sz="2400" dirty="0">
                <a:solidFill>
                  <a:srgbClr val="000000"/>
                </a:solidFill>
              </a:rPr>
              <a:t>İşlem sonrası idrar takibi yapılmalı (idrar yapamama riski için)</a:t>
            </a:r>
          </a:p>
          <a:p>
            <a:endParaRPr lang="tr-TR" sz="2400" dirty="0">
              <a:solidFill>
                <a:srgbClr val="000000"/>
              </a:solidFill>
            </a:endParaRPr>
          </a:p>
        </p:txBody>
      </p:sp>
    </p:spTree>
    <p:extLst>
      <p:ext uri="{BB962C8B-B14F-4D97-AF65-F5344CB8AC3E}">
        <p14:creationId xmlns:p14="http://schemas.microsoft.com/office/powerpoint/2010/main" val="207929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14588C-EB7B-93DC-8F78-A4BB8394617F}"/>
              </a:ext>
            </a:extLst>
          </p:cNvPr>
          <p:cNvSpPr>
            <a:spLocks noGrp="1"/>
          </p:cNvSpPr>
          <p:nvPr>
            <p:ph type="title"/>
          </p:nvPr>
        </p:nvSpPr>
        <p:spPr>
          <a:xfrm>
            <a:off x="1097280" y="286603"/>
            <a:ext cx="7675245" cy="1450757"/>
          </a:xfrm>
        </p:spPr>
        <p:txBody>
          <a:bodyPr/>
          <a:lstStyle/>
          <a:p>
            <a:r>
              <a:rPr lang="tr-TR" b="1" dirty="0">
                <a:solidFill>
                  <a:srgbClr val="636AA2"/>
                </a:solidFill>
                <a:latin typeface="+mn-lt"/>
              </a:rPr>
              <a:t>Rutin Kateter Değişimi: Yapılmalı mı?</a:t>
            </a:r>
          </a:p>
        </p:txBody>
      </p:sp>
      <p:sp>
        <p:nvSpPr>
          <p:cNvPr id="4" name="Rectangle 1">
            <a:extLst>
              <a:ext uri="{FF2B5EF4-FFF2-40B4-BE49-F238E27FC236}">
                <a16:creationId xmlns:a16="http://schemas.microsoft.com/office/drawing/2014/main" id="{0AACE51D-3C16-CE02-F82F-F7B6557E037B}"/>
              </a:ext>
            </a:extLst>
          </p:cNvPr>
          <p:cNvSpPr>
            <a:spLocks noGrp="1" noChangeArrowheads="1"/>
          </p:cNvSpPr>
          <p:nvPr>
            <p:ph idx="1"/>
          </p:nvPr>
        </p:nvSpPr>
        <p:spPr bwMode="auto">
          <a:xfrm>
            <a:off x="1097280" y="2022459"/>
            <a:ext cx="10175065" cy="45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Rutin aralıklarla kateter değiştirmek, enfeksiyon riskini azaltmaz</a:t>
            </a: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endParaRPr kumimoji="0" lang="tr-TR" altLang="tr-TR" sz="2400" i="0" u="none" strike="noStrike" cap="none" normalizeH="0" baseline="0" dirty="0">
              <a:ln>
                <a:noFill/>
              </a:ln>
              <a:solidFill>
                <a:srgbClr val="000000"/>
              </a:solidFill>
              <a:effectLst/>
            </a:endParaRPr>
          </a:p>
          <a:p>
            <a:pPr marR="0" lvl="0" algn="l" defTabSz="914400" rtl="0" eaLnBrk="0" fontAlgn="base" latinLnBrk="0" hangingPunct="0">
              <a:lnSpc>
                <a:spcPct val="100000"/>
              </a:lnSpc>
              <a:spcBef>
                <a:spcPct val="0"/>
              </a:spcBef>
              <a:spcAft>
                <a:spcPct val="0"/>
              </a:spcAft>
              <a:buClr>
                <a:srgbClr val="FF9933"/>
              </a:buClr>
              <a:buSzTx/>
              <a:buFont typeface="Arial" panose="020B0604020202020204" pitchFamily="34" charset="0"/>
              <a:buChar char="•"/>
              <a:tabLst/>
            </a:pPr>
            <a:r>
              <a:rPr kumimoji="0" lang="tr-TR" altLang="tr-TR" sz="2400" i="0" u="none" strike="noStrike" cap="none" normalizeH="0" baseline="0" dirty="0">
                <a:ln>
                  <a:noFill/>
                </a:ln>
                <a:solidFill>
                  <a:srgbClr val="000000"/>
                </a:solidFill>
                <a:effectLst/>
              </a:rPr>
              <a:t>Tam tersine, gereksiz değişimler travma ve enfeksiyon riski oluşturur</a:t>
            </a:r>
          </a:p>
          <a:p>
            <a:pPr>
              <a:buClr>
                <a:srgbClr val="FF9933"/>
              </a:buClr>
              <a:buFont typeface="Arial" panose="020B0604020202020204" pitchFamily="34" charset="0"/>
              <a:buChar char="•"/>
            </a:pPr>
            <a:endParaRPr lang="tr-TR" sz="2400" dirty="0">
              <a:solidFill>
                <a:srgbClr val="000000"/>
              </a:solidFill>
            </a:endParaRPr>
          </a:p>
          <a:p>
            <a:pPr>
              <a:buClr>
                <a:srgbClr val="FF9933"/>
              </a:buClr>
              <a:buFont typeface="Arial" panose="020B0604020202020204" pitchFamily="34" charset="0"/>
              <a:buChar char="•"/>
            </a:pPr>
            <a:r>
              <a:rPr lang="tr-TR" sz="2400" dirty="0">
                <a:solidFill>
                  <a:srgbClr val="000000"/>
                </a:solidFill>
              </a:rPr>
              <a:t>Değişim sadece şu durumlarda yapılmalı:</a:t>
            </a:r>
          </a:p>
          <a:p>
            <a:pPr marL="0" indent="0">
              <a:buClr>
                <a:srgbClr val="FF9933"/>
              </a:buClr>
              <a:buNone/>
            </a:pPr>
            <a:r>
              <a:rPr lang="tr-TR" sz="2400" dirty="0">
                <a:solidFill>
                  <a:srgbClr val="000000"/>
                </a:solidFill>
              </a:rPr>
              <a:t>       Kateter tıkandığında</a:t>
            </a:r>
          </a:p>
          <a:p>
            <a:pPr marL="0" indent="0">
              <a:buClr>
                <a:srgbClr val="FF9933"/>
              </a:buClr>
              <a:buNone/>
            </a:pPr>
            <a:r>
              <a:rPr lang="tr-TR" sz="2400" dirty="0">
                <a:solidFill>
                  <a:srgbClr val="000000"/>
                </a:solidFill>
              </a:rPr>
              <a:t>       Sistem bütünlüğü bozulduğunda (açık sistem, kontaminasyon)</a:t>
            </a:r>
          </a:p>
          <a:p>
            <a:pPr marL="0" indent="0">
              <a:buClr>
                <a:srgbClr val="FF9933"/>
              </a:buClr>
              <a:buNone/>
            </a:pPr>
            <a:r>
              <a:rPr lang="tr-TR" sz="2400" dirty="0">
                <a:solidFill>
                  <a:srgbClr val="000000"/>
                </a:solidFill>
              </a:rPr>
              <a:t>       Uzun süreli kullanımda, üretici önerisi doğrultusunda belirli süreyi aşmışsa</a:t>
            </a:r>
          </a:p>
          <a:p>
            <a:pPr marL="0" indent="0">
              <a:buClr>
                <a:srgbClr val="FF9933"/>
              </a:buClr>
              <a:buNone/>
            </a:pPr>
            <a:r>
              <a:rPr lang="tr-TR" sz="2400" dirty="0">
                <a:solidFill>
                  <a:srgbClr val="000000"/>
                </a:solidFill>
              </a:rPr>
              <a:t>       Enfeksiyon durumunda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8526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C5BD5-88D4-4F0F-ED8E-FCCB1F176149}"/>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1298850B-9820-8200-2A13-726AD5EEE3C2}"/>
              </a:ext>
            </a:extLst>
          </p:cNvPr>
          <p:cNvSpPr>
            <a:spLocks noGrp="1"/>
          </p:cNvSpPr>
          <p:nvPr>
            <p:ph type="ctrTitle"/>
          </p:nvPr>
        </p:nvSpPr>
        <p:spPr>
          <a:xfrm>
            <a:off x="341834" y="1907032"/>
            <a:ext cx="11486372" cy="3566160"/>
          </a:xfrm>
          <a:solidFill>
            <a:srgbClr val="7030A0"/>
          </a:solidFill>
          <a:scene3d>
            <a:camera prst="orthographicFront"/>
            <a:lightRig rig="threePt" dir="t"/>
          </a:scene3d>
          <a:sp3d>
            <a:bevelT w="501650" prst="coolSlant"/>
            <a:bevelB w="495300" h="50800" prst="softRound"/>
          </a:sp3d>
        </p:spPr>
        <p:txBody>
          <a:bodyPr>
            <a:normAutofit/>
          </a:bodyPr>
          <a:lstStyle/>
          <a:p>
            <a:pPr algn="ctr"/>
            <a:r>
              <a:rPr lang="tr-TR" sz="6600" b="1" dirty="0">
                <a:solidFill>
                  <a:schemeClr val="bg1"/>
                </a:solidFill>
                <a:latin typeface="+mn-lt"/>
              </a:rPr>
              <a:t>Kateter İlişkili Üriner Sistem Enfeksiyonu Önleme Demeti</a:t>
            </a:r>
            <a:br>
              <a:rPr lang="tr-TR" b="1" dirty="0">
                <a:solidFill>
                  <a:schemeClr val="bg1"/>
                </a:solidFill>
                <a:latin typeface="+mn-lt"/>
              </a:rPr>
            </a:br>
            <a:endParaRPr lang="tr-TR" b="1" dirty="0">
              <a:solidFill>
                <a:schemeClr val="bg1"/>
              </a:solidFill>
              <a:latin typeface="+mn-lt"/>
            </a:endParaRPr>
          </a:p>
        </p:txBody>
      </p:sp>
    </p:spTree>
    <p:extLst>
      <p:ext uri="{BB962C8B-B14F-4D97-AF65-F5344CB8AC3E}">
        <p14:creationId xmlns:p14="http://schemas.microsoft.com/office/powerpoint/2010/main" val="3041815383"/>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A6CAF-BB8F-FAF1-0205-85AD3638DB8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D6D21A3-6A89-75A5-3D83-4464FA6ECDA0}"/>
              </a:ext>
            </a:extLst>
          </p:cNvPr>
          <p:cNvSpPr>
            <a:spLocks noGrp="1"/>
          </p:cNvSpPr>
          <p:nvPr>
            <p:ph type="title"/>
          </p:nvPr>
        </p:nvSpPr>
        <p:spPr>
          <a:xfrm>
            <a:off x="457200" y="594359"/>
            <a:ext cx="3200400" cy="2286000"/>
          </a:xfrm>
        </p:spPr>
        <p:txBody>
          <a:bodyPr anchor="b">
            <a:normAutofit/>
          </a:bodyPr>
          <a:lstStyle/>
          <a:p>
            <a:r>
              <a:rPr lang="tr-TR" b="1" dirty="0"/>
              <a:t>Kİ-ÜSE Önleme Demeti</a:t>
            </a:r>
            <a:endParaRPr lang="tr-TR" dirty="0"/>
          </a:p>
        </p:txBody>
      </p:sp>
      <p:pic>
        <p:nvPicPr>
          <p:cNvPr id="18" name="Resim 17" descr="metin, ekran görüntüsü, yazı tipi, tasarım içeren bir resim&#10;&#10;Yapay zeka tarafından oluşturulmuş içerik yanlış olabilir.">
            <a:extLst>
              <a:ext uri="{FF2B5EF4-FFF2-40B4-BE49-F238E27FC236}">
                <a16:creationId xmlns:a16="http://schemas.microsoft.com/office/drawing/2014/main" id="{2505EC2D-98DF-BE88-A816-7F222A906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501" y="335280"/>
            <a:ext cx="5863459" cy="6360160"/>
          </a:xfrm>
          <a:prstGeom prst="rect">
            <a:avLst/>
          </a:prstGeom>
        </p:spPr>
      </p:pic>
    </p:spTree>
    <p:extLst>
      <p:ext uri="{BB962C8B-B14F-4D97-AF65-F5344CB8AC3E}">
        <p14:creationId xmlns:p14="http://schemas.microsoft.com/office/powerpoint/2010/main" val="77862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5753-50F2-7360-B914-728206A36982}"/>
            </a:ext>
          </a:extLst>
        </p:cNvPr>
        <p:cNvGrpSpPr/>
        <p:nvPr/>
      </p:nvGrpSpPr>
      <p:grpSpPr>
        <a:xfrm>
          <a:off x="0" y="0"/>
          <a:ext cx="0" cy="0"/>
          <a:chOff x="0" y="0"/>
          <a:chExt cx="0" cy="0"/>
        </a:xfrm>
      </p:grpSpPr>
      <p:pic>
        <p:nvPicPr>
          <p:cNvPr id="16" name="Resim 15" descr="metin, ekran görüntüsü, yazı tipi, tasarım içeren bir resim&#10;&#10;Yapay zeka tarafından oluşturulmuş içerik yanlış olabilir.">
            <a:extLst>
              <a:ext uri="{FF2B5EF4-FFF2-40B4-BE49-F238E27FC236}">
                <a16:creationId xmlns:a16="http://schemas.microsoft.com/office/drawing/2014/main" id="{30243422-267C-E6A7-5FB8-DA96CDE2E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104" y="978407"/>
            <a:ext cx="5641848" cy="5670057"/>
          </a:xfrm>
          <a:prstGeom prst="rect">
            <a:avLst/>
          </a:prstGeom>
          <a:noFill/>
        </p:spPr>
      </p:pic>
      <p:sp>
        <p:nvSpPr>
          <p:cNvPr id="2" name="Başlık 1">
            <a:extLst>
              <a:ext uri="{FF2B5EF4-FFF2-40B4-BE49-F238E27FC236}">
                <a16:creationId xmlns:a16="http://schemas.microsoft.com/office/drawing/2014/main" id="{64E974D2-0670-7807-A814-C09149C1B382}"/>
              </a:ext>
            </a:extLst>
          </p:cNvPr>
          <p:cNvSpPr>
            <a:spLocks noGrp="1"/>
          </p:cNvSpPr>
          <p:nvPr>
            <p:ph type="title"/>
          </p:nvPr>
        </p:nvSpPr>
        <p:spPr>
          <a:xfrm>
            <a:off x="457200" y="594359"/>
            <a:ext cx="3200400" cy="2286000"/>
          </a:xfrm>
        </p:spPr>
        <p:txBody>
          <a:bodyPr anchor="b">
            <a:normAutofit/>
          </a:bodyPr>
          <a:lstStyle/>
          <a:p>
            <a:r>
              <a:rPr lang="tr-TR" b="1" dirty="0"/>
              <a:t>Kİ-ÜSE Önleme Demeti</a:t>
            </a:r>
            <a:endParaRPr lang="tr-TR" dirty="0"/>
          </a:p>
        </p:txBody>
      </p:sp>
    </p:spTree>
    <p:extLst>
      <p:ext uri="{BB962C8B-B14F-4D97-AF65-F5344CB8AC3E}">
        <p14:creationId xmlns:p14="http://schemas.microsoft.com/office/powerpoint/2010/main" val="392261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4CEFECE-661A-CC8F-945E-AF7247F13E71}"/>
              </a:ext>
            </a:extLst>
          </p:cNvPr>
          <p:cNvSpPr>
            <a:spLocks noGrp="1"/>
          </p:cNvSpPr>
          <p:nvPr>
            <p:ph type="ctrTitle"/>
          </p:nvPr>
        </p:nvSpPr>
        <p:spPr>
          <a:xfrm>
            <a:off x="341834" y="1907032"/>
            <a:ext cx="11486372" cy="3566160"/>
          </a:xfrm>
          <a:solidFill>
            <a:srgbClr val="7030A0"/>
          </a:solidFill>
          <a:scene3d>
            <a:camera prst="orthographicFront"/>
            <a:lightRig rig="threePt" dir="t"/>
          </a:scene3d>
          <a:sp3d>
            <a:bevelT w="501650" prst="coolSlant"/>
            <a:bevelB w="495300" h="50800" prst="softRound"/>
          </a:sp3d>
        </p:spPr>
        <p:txBody>
          <a:bodyPr/>
          <a:lstStyle/>
          <a:p>
            <a:pPr algn="ctr"/>
            <a:r>
              <a:rPr lang="tr-TR" b="1" dirty="0">
                <a:solidFill>
                  <a:schemeClr val="bg1"/>
                </a:solidFill>
                <a:latin typeface="+mn-lt"/>
              </a:rPr>
              <a:t>Kavramlar ve Tanımlar</a:t>
            </a:r>
            <a:br>
              <a:rPr lang="tr-TR" b="1" dirty="0">
                <a:solidFill>
                  <a:schemeClr val="bg1"/>
                </a:solidFill>
                <a:latin typeface="+mn-lt"/>
              </a:rPr>
            </a:br>
            <a:endParaRPr lang="tr-TR" b="1" dirty="0">
              <a:solidFill>
                <a:schemeClr val="bg1"/>
              </a:solidFill>
              <a:latin typeface="+mn-lt"/>
            </a:endParaRPr>
          </a:p>
        </p:txBody>
      </p:sp>
    </p:spTree>
    <p:extLst>
      <p:ext uri="{BB962C8B-B14F-4D97-AF65-F5344CB8AC3E}">
        <p14:creationId xmlns:p14="http://schemas.microsoft.com/office/powerpoint/2010/main" val="2130378482"/>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645C7-3217-A79F-A96B-E0024FCA5BE6}"/>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ADADED26-C40A-F757-638B-825DAEBE353B}"/>
              </a:ext>
            </a:extLst>
          </p:cNvPr>
          <p:cNvSpPr>
            <a:spLocks noGrp="1"/>
          </p:cNvSpPr>
          <p:nvPr>
            <p:ph type="ctrTitle"/>
          </p:nvPr>
        </p:nvSpPr>
        <p:spPr>
          <a:xfrm>
            <a:off x="341834" y="1907032"/>
            <a:ext cx="11486372" cy="3566160"/>
          </a:xfrm>
          <a:solidFill>
            <a:srgbClr val="7030A0"/>
          </a:solidFill>
          <a:scene3d>
            <a:camera prst="orthographicFront"/>
            <a:lightRig rig="threePt" dir="t"/>
          </a:scene3d>
          <a:sp3d>
            <a:bevelT w="501650" prst="coolSlant"/>
            <a:bevelB w="495300" h="50800" prst="softRound"/>
          </a:sp3d>
        </p:spPr>
        <p:txBody>
          <a:bodyPr>
            <a:normAutofit/>
          </a:bodyPr>
          <a:lstStyle/>
          <a:p>
            <a:pPr algn="ctr"/>
            <a:r>
              <a:rPr lang="tr-TR" sz="6000" b="1" dirty="0">
                <a:solidFill>
                  <a:schemeClr val="bg1"/>
                </a:solidFill>
                <a:latin typeface="+mn-lt"/>
              </a:rPr>
              <a:t>Kateter İlişkili Üriner Sistem Enfeksiyonunu Önlemede Multimodal Yaklaşımlar</a:t>
            </a:r>
            <a:br>
              <a:rPr lang="tr-TR" sz="6000" b="1" dirty="0">
                <a:solidFill>
                  <a:schemeClr val="bg1"/>
                </a:solidFill>
                <a:latin typeface="+mn-lt"/>
              </a:rPr>
            </a:br>
            <a:endParaRPr lang="tr-TR" sz="6000" b="1" dirty="0">
              <a:solidFill>
                <a:schemeClr val="bg1"/>
              </a:solidFill>
              <a:latin typeface="+mn-lt"/>
            </a:endParaRPr>
          </a:p>
        </p:txBody>
      </p:sp>
    </p:spTree>
    <p:extLst>
      <p:ext uri="{BB962C8B-B14F-4D97-AF65-F5344CB8AC3E}">
        <p14:creationId xmlns:p14="http://schemas.microsoft.com/office/powerpoint/2010/main" val="135755612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B99DA-CE9F-CE39-0010-BE5AC8A8BC6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820CC09-42C7-A376-3F4F-5C6EA752E7C4}"/>
              </a:ext>
            </a:extLst>
          </p:cNvPr>
          <p:cNvSpPr>
            <a:spLocks noGrp="1"/>
          </p:cNvSpPr>
          <p:nvPr>
            <p:ph type="title"/>
          </p:nvPr>
        </p:nvSpPr>
        <p:spPr>
          <a:xfrm>
            <a:off x="1097280" y="286603"/>
            <a:ext cx="9089136" cy="883829"/>
          </a:xfrm>
        </p:spPr>
        <p:txBody>
          <a:bodyPr>
            <a:normAutofit fontScale="90000"/>
          </a:bodyPr>
          <a:lstStyle/>
          <a:p>
            <a:r>
              <a:rPr lang="tr-TR" sz="4000" b="1" dirty="0">
                <a:solidFill>
                  <a:srgbClr val="7030A0"/>
                </a:solidFill>
                <a:latin typeface="+mn-lt"/>
              </a:rPr>
              <a:t>Kİ-</a:t>
            </a:r>
            <a:r>
              <a:rPr lang="tr-TR" sz="4000" b="1" dirty="0" err="1">
                <a:solidFill>
                  <a:srgbClr val="7030A0"/>
                </a:solidFill>
                <a:latin typeface="+mn-lt"/>
              </a:rPr>
              <a:t>ÜSE’yi</a:t>
            </a:r>
            <a:r>
              <a:rPr lang="tr-TR" sz="4000" b="1" dirty="0">
                <a:solidFill>
                  <a:srgbClr val="7030A0"/>
                </a:solidFill>
                <a:latin typeface="+mn-lt"/>
              </a:rPr>
              <a:t> Önlemede Multimodal Yaklaşımlar</a:t>
            </a:r>
          </a:p>
        </p:txBody>
      </p:sp>
      <p:sp>
        <p:nvSpPr>
          <p:cNvPr id="3" name="İçerik Yer Tutucusu 2">
            <a:extLst>
              <a:ext uri="{FF2B5EF4-FFF2-40B4-BE49-F238E27FC236}">
                <a16:creationId xmlns:a16="http://schemas.microsoft.com/office/drawing/2014/main" id="{81635B23-A106-EC46-37F6-40D305022BFF}"/>
              </a:ext>
            </a:extLst>
          </p:cNvPr>
          <p:cNvSpPr>
            <a:spLocks noGrp="1"/>
          </p:cNvSpPr>
          <p:nvPr>
            <p:ph idx="1"/>
          </p:nvPr>
        </p:nvSpPr>
        <p:spPr>
          <a:xfrm>
            <a:off x="898633" y="1845734"/>
            <a:ext cx="10909739" cy="4223990"/>
          </a:xfrm>
        </p:spPr>
        <p:txBody>
          <a:bodyPr>
            <a:noAutofit/>
          </a:bodyPr>
          <a:lstStyle/>
          <a:p>
            <a:pPr marL="0" indent="0" algn="just">
              <a:buNone/>
            </a:pPr>
            <a:r>
              <a:rPr lang="tr-TR" dirty="0">
                <a:solidFill>
                  <a:srgbClr val="000000"/>
                </a:solidFill>
              </a:rPr>
              <a:t>Kİ-ÜSE oranlarında anlamlı ve kalıcı bir düşüş sağlamak için, bakım demetlerinin yanı sıra daha geniş kapsamlı, kurumsal bir program gereklidir. </a:t>
            </a:r>
          </a:p>
          <a:p>
            <a:pPr marL="0" indent="0" algn="just">
              <a:buNone/>
            </a:pPr>
            <a:r>
              <a:rPr lang="tr-TR" dirty="0">
                <a:solidFill>
                  <a:srgbClr val="000000"/>
                </a:solidFill>
              </a:rPr>
              <a:t>Bu program şu altı bileşeni içermelidir</a:t>
            </a:r>
          </a:p>
          <a:p>
            <a:pPr marL="457200" indent="-457200" algn="just">
              <a:buFont typeface="+mj-lt"/>
              <a:buAutoNum type="arabicPeriod"/>
            </a:pPr>
            <a:r>
              <a:rPr lang="tr-TR" b="1" dirty="0">
                <a:solidFill>
                  <a:srgbClr val="000000"/>
                </a:solidFill>
              </a:rPr>
              <a:t>Önleme Demeti (Bundle) Uygulaması</a:t>
            </a:r>
            <a:r>
              <a:rPr lang="tr-TR" dirty="0">
                <a:solidFill>
                  <a:srgbClr val="000000"/>
                </a:solidFill>
              </a:rPr>
              <a:t>: Kanıta dayalı temel uygulamaların bir arada yapılması</a:t>
            </a:r>
          </a:p>
          <a:p>
            <a:pPr marL="457200" indent="-457200" algn="just">
              <a:buFont typeface="+mj-lt"/>
              <a:buAutoNum type="arabicPeriod"/>
            </a:pPr>
            <a:r>
              <a:rPr lang="tr-TR" b="1" dirty="0">
                <a:solidFill>
                  <a:srgbClr val="000000"/>
                </a:solidFill>
              </a:rPr>
              <a:t>Eğitim: </a:t>
            </a:r>
            <a:r>
              <a:rPr lang="tr-TR" dirty="0">
                <a:solidFill>
                  <a:srgbClr val="000000"/>
                </a:solidFill>
              </a:rPr>
              <a:t>İlgili tüm sağlık personelinin endikasyonlar, takma, bakım ve çıkarma prosedürleri konusunda eğitilmesi</a:t>
            </a:r>
          </a:p>
          <a:p>
            <a:pPr marL="457200" indent="-457200" algn="just">
              <a:buFont typeface="+mj-lt"/>
              <a:buAutoNum type="arabicPeriod"/>
            </a:pPr>
            <a:r>
              <a:rPr lang="tr-TR" b="1" dirty="0">
                <a:solidFill>
                  <a:srgbClr val="000000"/>
                </a:solidFill>
              </a:rPr>
              <a:t>Sürveyans: </a:t>
            </a:r>
            <a:r>
              <a:rPr lang="tr-TR" dirty="0">
                <a:solidFill>
                  <a:srgbClr val="000000"/>
                </a:solidFill>
              </a:rPr>
              <a:t>Kİ-ÜSE oranlarının ve kateter kullanım oranlarının standart tanımlar kullanılarak izlenmesi</a:t>
            </a:r>
          </a:p>
          <a:p>
            <a:pPr marL="457200" indent="-457200" algn="just">
              <a:buFont typeface="+mj-lt"/>
              <a:buAutoNum type="arabicPeriod"/>
            </a:pPr>
            <a:r>
              <a:rPr lang="tr-TR" b="1" dirty="0">
                <a:solidFill>
                  <a:srgbClr val="000000"/>
                </a:solidFill>
              </a:rPr>
              <a:t>Uyumun İzlenmesi: </a:t>
            </a:r>
            <a:r>
              <a:rPr lang="tr-TR" dirty="0">
                <a:solidFill>
                  <a:srgbClr val="000000"/>
                </a:solidFill>
              </a:rPr>
              <a:t>Önlem paketi adımlarına uyumun kontrol listeleri ile denetlenmesi</a:t>
            </a:r>
          </a:p>
          <a:p>
            <a:pPr marL="457200" indent="-457200" algn="just">
              <a:buFont typeface="+mj-lt"/>
              <a:buAutoNum type="arabicPeriod"/>
            </a:pPr>
            <a:r>
              <a:rPr lang="tr-TR" b="1" dirty="0">
                <a:solidFill>
                  <a:srgbClr val="000000"/>
                </a:solidFill>
              </a:rPr>
              <a:t>Verilerin Raporlanması: </a:t>
            </a:r>
            <a:r>
              <a:rPr lang="tr-TR" dirty="0">
                <a:solidFill>
                  <a:srgbClr val="000000"/>
                </a:solidFill>
              </a:rPr>
              <a:t>Kİ-ÜSE oranlarının düzenli olarak ilgili birimlere ve yönetime raporlanması</a:t>
            </a:r>
          </a:p>
          <a:p>
            <a:pPr marL="457200" indent="-457200" algn="just">
              <a:buFont typeface="+mj-lt"/>
              <a:buAutoNum type="arabicPeriod"/>
            </a:pPr>
            <a:r>
              <a:rPr lang="tr-TR" b="1" dirty="0">
                <a:solidFill>
                  <a:srgbClr val="000000"/>
                </a:solidFill>
              </a:rPr>
              <a:t>Performans Geri Bildirimi: </a:t>
            </a:r>
            <a:r>
              <a:rPr lang="tr-TR" dirty="0">
                <a:solidFill>
                  <a:srgbClr val="000000"/>
                </a:solidFill>
              </a:rPr>
              <a:t>Personele kendi birimlerine ait veriler hakkında düzenli geri bildirim yapılması.</a:t>
            </a:r>
          </a:p>
        </p:txBody>
      </p:sp>
    </p:spTree>
    <p:extLst>
      <p:ext uri="{BB962C8B-B14F-4D97-AF65-F5344CB8AC3E}">
        <p14:creationId xmlns:p14="http://schemas.microsoft.com/office/powerpoint/2010/main" val="333796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4A7A2-D275-B640-CE5A-AD3BC84B29DE}"/>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1A002B5E-98C5-8C9B-BD02-C4DDF9101533}"/>
              </a:ext>
            </a:extLst>
          </p:cNvPr>
          <p:cNvSpPr>
            <a:spLocks noGrp="1"/>
          </p:cNvSpPr>
          <p:nvPr>
            <p:ph type="ctrTitle"/>
          </p:nvPr>
        </p:nvSpPr>
        <p:spPr>
          <a:xfrm>
            <a:off x="341834" y="1907032"/>
            <a:ext cx="11486372" cy="3566160"/>
          </a:xfrm>
          <a:solidFill>
            <a:schemeClr val="accent1"/>
          </a:solidFill>
          <a:scene3d>
            <a:camera prst="orthographicFront"/>
            <a:lightRig rig="threePt" dir="t"/>
          </a:scene3d>
          <a:sp3d>
            <a:bevelT w="501650" prst="coolSlant"/>
            <a:bevelB w="495300" h="50800" prst="softRound"/>
          </a:sp3d>
        </p:spPr>
        <p:txBody>
          <a:bodyPr>
            <a:normAutofit/>
          </a:bodyPr>
          <a:lstStyle/>
          <a:p>
            <a:pPr algn="ctr"/>
            <a:r>
              <a:rPr lang="tr-TR" b="1" dirty="0">
                <a:solidFill>
                  <a:schemeClr val="bg1"/>
                </a:solidFill>
                <a:latin typeface="+mn-lt"/>
              </a:rPr>
              <a:t>Sonuç ve Öneriler</a:t>
            </a:r>
            <a:br>
              <a:rPr lang="tr-TR" b="1" dirty="0">
                <a:solidFill>
                  <a:schemeClr val="bg1"/>
                </a:solidFill>
                <a:latin typeface="+mn-lt"/>
              </a:rPr>
            </a:br>
            <a:endParaRPr lang="tr-TR" b="1" dirty="0">
              <a:solidFill>
                <a:schemeClr val="bg1"/>
              </a:solidFill>
              <a:latin typeface="+mn-lt"/>
            </a:endParaRPr>
          </a:p>
        </p:txBody>
      </p:sp>
    </p:spTree>
    <p:extLst>
      <p:ext uri="{BB962C8B-B14F-4D97-AF65-F5344CB8AC3E}">
        <p14:creationId xmlns:p14="http://schemas.microsoft.com/office/powerpoint/2010/main" val="2361382436"/>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9B9B15-35C0-1AD4-EABE-C1EF3AEB4ED4}"/>
              </a:ext>
            </a:extLst>
          </p:cNvPr>
          <p:cNvSpPr>
            <a:spLocks noGrp="1"/>
          </p:cNvSpPr>
          <p:nvPr>
            <p:ph type="title"/>
          </p:nvPr>
        </p:nvSpPr>
        <p:spPr/>
        <p:txBody>
          <a:bodyPr>
            <a:normAutofit/>
          </a:bodyPr>
          <a:lstStyle/>
          <a:p>
            <a:r>
              <a:rPr lang="tr-TR" sz="4400" b="1" dirty="0">
                <a:solidFill>
                  <a:srgbClr val="FF9933"/>
                </a:solidFill>
                <a:latin typeface="+mn-lt"/>
              </a:rPr>
              <a:t>Kİ-ÜSE Önlenebilir Bir Enfeksiyondur!</a:t>
            </a:r>
          </a:p>
        </p:txBody>
      </p:sp>
      <p:sp>
        <p:nvSpPr>
          <p:cNvPr id="3" name="İçerik Yer Tutucusu 2">
            <a:extLst>
              <a:ext uri="{FF2B5EF4-FFF2-40B4-BE49-F238E27FC236}">
                <a16:creationId xmlns:a16="http://schemas.microsoft.com/office/drawing/2014/main" id="{E1500150-9C74-8AC5-3A92-0A00A2BCFB8D}"/>
              </a:ext>
            </a:extLst>
          </p:cNvPr>
          <p:cNvSpPr>
            <a:spLocks noGrp="1"/>
          </p:cNvSpPr>
          <p:nvPr>
            <p:ph idx="1"/>
          </p:nvPr>
        </p:nvSpPr>
        <p:spPr>
          <a:xfrm>
            <a:off x="898633" y="1845734"/>
            <a:ext cx="10909739" cy="4223990"/>
          </a:xfrm>
        </p:spPr>
        <p:txBody>
          <a:bodyPr>
            <a:normAutofit/>
          </a:bodyPr>
          <a:lstStyle/>
          <a:p>
            <a:pPr>
              <a:buFont typeface="Wingdings" panose="05000000000000000000" pitchFamily="2" charset="2"/>
              <a:buChar char="ü"/>
            </a:pPr>
            <a:r>
              <a:rPr lang="tr-TR" sz="2400" dirty="0">
                <a:solidFill>
                  <a:srgbClr val="000000"/>
                </a:solidFill>
              </a:rPr>
              <a:t>Kateter takılmadan önce mutlaka endikasyon sorgulanmalı, takılma sırasında antiseptik şartlar sağlanmalı</a:t>
            </a:r>
          </a:p>
          <a:p>
            <a:pPr>
              <a:buFont typeface="Wingdings" panose="05000000000000000000" pitchFamily="2" charset="2"/>
              <a:buChar char="ü"/>
            </a:pPr>
            <a:r>
              <a:rPr lang="tr-TR" sz="2400" dirty="0">
                <a:solidFill>
                  <a:srgbClr val="000000"/>
                </a:solidFill>
              </a:rPr>
              <a:t>Endikasyon günlük olarak sorgulanmalı ve endikasyon ortadan kalktıysa kateter çıkarılmalı</a:t>
            </a:r>
          </a:p>
          <a:p>
            <a:pPr>
              <a:buFont typeface="Wingdings" panose="05000000000000000000" pitchFamily="2" charset="2"/>
              <a:buChar char="ü"/>
            </a:pPr>
            <a:r>
              <a:rPr lang="tr-TR" sz="2400" dirty="0">
                <a:solidFill>
                  <a:srgbClr val="000000"/>
                </a:solidFill>
              </a:rPr>
              <a:t>Kapalı sistem korunmalı, torba yeri doğru olmalı, geri akım engellenmeli, torba yere değmemeli</a:t>
            </a:r>
          </a:p>
          <a:p>
            <a:pPr>
              <a:buFont typeface="Wingdings" panose="05000000000000000000" pitchFamily="2" charset="2"/>
              <a:buChar char="ü"/>
            </a:pPr>
            <a:r>
              <a:rPr lang="tr-TR" sz="2400" dirty="0">
                <a:solidFill>
                  <a:srgbClr val="000000"/>
                </a:solidFill>
              </a:rPr>
              <a:t>Kateter bakımında temiz teknik yeterlidir; antiseptik şart değildir</a:t>
            </a:r>
          </a:p>
          <a:p>
            <a:pPr>
              <a:buFont typeface="Wingdings" panose="05000000000000000000" pitchFamily="2" charset="2"/>
              <a:buChar char="ü"/>
            </a:pPr>
            <a:r>
              <a:rPr lang="tr-TR" sz="2400" dirty="0">
                <a:solidFill>
                  <a:srgbClr val="000000"/>
                </a:solidFill>
              </a:rPr>
              <a:t>Semptom yoksa kültür alınmamalı, asemptomatik bakteriüri tedavi edilmemelidir</a:t>
            </a:r>
          </a:p>
        </p:txBody>
      </p:sp>
    </p:spTree>
    <p:extLst>
      <p:ext uri="{BB962C8B-B14F-4D97-AF65-F5344CB8AC3E}">
        <p14:creationId xmlns:p14="http://schemas.microsoft.com/office/powerpoint/2010/main" val="983806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E2260-F411-FC41-07B6-4DCA59E55F2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267C532-175B-E7B3-E9C3-DDA1F379AF76}"/>
              </a:ext>
            </a:extLst>
          </p:cNvPr>
          <p:cNvSpPr>
            <a:spLocks noGrp="1"/>
          </p:cNvSpPr>
          <p:nvPr>
            <p:ph type="title"/>
          </p:nvPr>
        </p:nvSpPr>
        <p:spPr/>
        <p:txBody>
          <a:bodyPr/>
          <a:lstStyle/>
          <a:p>
            <a:r>
              <a:rPr lang="tr-TR" b="1" dirty="0">
                <a:solidFill>
                  <a:srgbClr val="FF9933"/>
                </a:solidFill>
                <a:latin typeface="+mn-lt"/>
              </a:rPr>
              <a:t>Kİ-ÜSE Önlenebilir Bir Enfeksiyondur!</a:t>
            </a:r>
          </a:p>
        </p:txBody>
      </p:sp>
      <p:sp>
        <p:nvSpPr>
          <p:cNvPr id="3" name="İçerik Yer Tutucusu 2">
            <a:extLst>
              <a:ext uri="{FF2B5EF4-FFF2-40B4-BE49-F238E27FC236}">
                <a16:creationId xmlns:a16="http://schemas.microsoft.com/office/drawing/2014/main" id="{EAE9DCE7-C0B5-3C21-6BF9-6E9D3F84CAF8}"/>
              </a:ext>
            </a:extLst>
          </p:cNvPr>
          <p:cNvSpPr>
            <a:spLocks noGrp="1"/>
          </p:cNvSpPr>
          <p:nvPr>
            <p:ph idx="1"/>
          </p:nvPr>
        </p:nvSpPr>
        <p:spPr>
          <a:xfrm>
            <a:off x="898633" y="2331720"/>
            <a:ext cx="10909739" cy="3738004"/>
          </a:xfrm>
        </p:spPr>
        <p:txBody>
          <a:bodyPr>
            <a:normAutofit/>
          </a:bodyPr>
          <a:lstStyle/>
          <a:p>
            <a:pPr>
              <a:buFont typeface="Wingdings" panose="05000000000000000000" pitchFamily="2" charset="2"/>
              <a:buChar char="ü"/>
            </a:pPr>
            <a:r>
              <a:rPr lang="tr-TR" sz="2400" dirty="0">
                <a:solidFill>
                  <a:srgbClr val="000000"/>
                </a:solidFill>
              </a:rPr>
              <a:t>Önleme paketi uygulamaları ve </a:t>
            </a:r>
            <a:r>
              <a:rPr lang="tr-TR" sz="2400" dirty="0" err="1">
                <a:solidFill>
                  <a:srgbClr val="000000"/>
                </a:solidFill>
              </a:rPr>
              <a:t>sürveyans</a:t>
            </a:r>
            <a:r>
              <a:rPr lang="tr-TR" sz="2400" dirty="0">
                <a:solidFill>
                  <a:srgbClr val="000000"/>
                </a:solidFill>
              </a:rPr>
              <a:t> sistemleri kaliteyi artırır</a:t>
            </a:r>
            <a:endParaRPr lang="tr-TR" sz="2400" b="1" dirty="0">
              <a:solidFill>
                <a:srgbClr val="000000"/>
              </a:solidFill>
            </a:endParaRPr>
          </a:p>
          <a:p>
            <a:pPr>
              <a:buFont typeface="Wingdings" panose="05000000000000000000" pitchFamily="2" charset="2"/>
              <a:buChar char="ü"/>
            </a:pPr>
            <a:r>
              <a:rPr lang="tr-TR" sz="2400" b="1" dirty="0">
                <a:solidFill>
                  <a:srgbClr val="000000"/>
                </a:solidFill>
              </a:rPr>
              <a:t>Hasta Güvenliği Kültürü: </a:t>
            </a:r>
            <a:r>
              <a:rPr lang="tr-TR" sz="2400" dirty="0">
                <a:solidFill>
                  <a:srgbClr val="000000"/>
                </a:solidFill>
              </a:rPr>
              <a:t>Kİ-ÜSE önleme, sadece enfeksiyon kontrol komitesinin değil, tüm sağlık çalışanlarının ortak sorumluluğudur</a:t>
            </a:r>
          </a:p>
        </p:txBody>
      </p:sp>
    </p:spTree>
    <p:extLst>
      <p:ext uri="{BB962C8B-B14F-4D97-AF65-F5344CB8AC3E}">
        <p14:creationId xmlns:p14="http://schemas.microsoft.com/office/powerpoint/2010/main" val="3280772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D1E3-481E-A355-6738-671887303FE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FDD0678-3723-4A93-8757-D1BC2CA9F1AD}"/>
              </a:ext>
            </a:extLst>
          </p:cNvPr>
          <p:cNvSpPr>
            <a:spLocks noGrp="1"/>
          </p:cNvSpPr>
          <p:nvPr>
            <p:ph type="title"/>
          </p:nvPr>
        </p:nvSpPr>
        <p:spPr/>
        <p:txBody>
          <a:bodyPr/>
          <a:lstStyle/>
          <a:p>
            <a:r>
              <a:rPr lang="tr-TR" b="1" dirty="0">
                <a:solidFill>
                  <a:srgbClr val="FF9933"/>
                </a:solidFill>
                <a:latin typeface="+mn-lt"/>
              </a:rPr>
              <a:t>Yapılmaması Gereken Uygulamalar</a:t>
            </a:r>
          </a:p>
        </p:txBody>
      </p:sp>
      <p:sp>
        <p:nvSpPr>
          <p:cNvPr id="3" name="İçerik Yer Tutucusu 2">
            <a:extLst>
              <a:ext uri="{FF2B5EF4-FFF2-40B4-BE49-F238E27FC236}">
                <a16:creationId xmlns:a16="http://schemas.microsoft.com/office/drawing/2014/main" id="{08AA7923-E3AA-0687-89C8-7EBD9FA91C6C}"/>
              </a:ext>
            </a:extLst>
          </p:cNvPr>
          <p:cNvSpPr>
            <a:spLocks noGrp="1"/>
          </p:cNvSpPr>
          <p:nvPr>
            <p:ph idx="1"/>
          </p:nvPr>
        </p:nvSpPr>
        <p:spPr>
          <a:xfrm>
            <a:off x="898633" y="1845734"/>
            <a:ext cx="10909739" cy="4223990"/>
          </a:xfrm>
        </p:spPr>
        <p:txBody>
          <a:bodyPr>
            <a:normAutofit/>
          </a:bodyPr>
          <a:lstStyle/>
          <a:p>
            <a:pPr>
              <a:buFont typeface="Arial" panose="020B0604020202020204" pitchFamily="34" charset="0"/>
              <a:buChar char="•"/>
            </a:pPr>
            <a:r>
              <a:rPr lang="tr-TR" sz="2400" b="1" dirty="0">
                <a:solidFill>
                  <a:srgbClr val="000000"/>
                </a:solidFill>
              </a:rPr>
              <a:t>Rutin Kateter Değişimi: </a:t>
            </a:r>
            <a:r>
              <a:rPr lang="tr-TR" sz="2400" dirty="0">
                <a:solidFill>
                  <a:srgbClr val="000000"/>
                </a:solidFill>
              </a:rPr>
              <a:t>Enfeksiyonu önlemek amacıyla kateterlerin veya idrar torbalarının belirli aralıklarla rutin olarak değiştirilmesi önerilmez</a:t>
            </a:r>
          </a:p>
          <a:p>
            <a:pPr>
              <a:buFont typeface="Arial" panose="020B0604020202020204" pitchFamily="34" charset="0"/>
              <a:buChar char="•"/>
            </a:pPr>
            <a:r>
              <a:rPr lang="tr-TR" sz="2400" b="1" dirty="0">
                <a:solidFill>
                  <a:srgbClr val="000000"/>
                </a:solidFill>
              </a:rPr>
              <a:t>Sistemik Antibiyotik Profilaksisi: </a:t>
            </a:r>
            <a:r>
              <a:rPr lang="tr-TR" sz="2400" dirty="0">
                <a:solidFill>
                  <a:srgbClr val="000000"/>
                </a:solidFill>
              </a:rPr>
              <a:t>Kısa veya uzun süreli kateteri olan hastalarda Kİ-</a:t>
            </a:r>
            <a:r>
              <a:rPr lang="tr-TR" sz="2400" dirty="0" err="1">
                <a:solidFill>
                  <a:srgbClr val="000000"/>
                </a:solidFill>
              </a:rPr>
              <a:t>ÜSE'yi</a:t>
            </a:r>
            <a:r>
              <a:rPr lang="tr-TR" sz="2400" dirty="0">
                <a:solidFill>
                  <a:srgbClr val="000000"/>
                </a:solidFill>
              </a:rPr>
              <a:t> önlemek için rutin sistemik antimikrobiyal profilaksi kullanılmamalıdır</a:t>
            </a:r>
          </a:p>
          <a:p>
            <a:pPr>
              <a:buFont typeface="Arial" panose="020B0604020202020204" pitchFamily="34" charset="0"/>
              <a:buChar char="•"/>
            </a:pPr>
            <a:r>
              <a:rPr lang="tr-TR" sz="2400" b="1" dirty="0">
                <a:solidFill>
                  <a:srgbClr val="000000"/>
                </a:solidFill>
              </a:rPr>
              <a:t>Mesane İrrigasyonu: </a:t>
            </a:r>
            <a:r>
              <a:rPr lang="tr-TR" sz="2400" dirty="0">
                <a:solidFill>
                  <a:srgbClr val="000000"/>
                </a:solidFill>
              </a:rPr>
              <a:t>Obstrüksiyon beklenmedikçe, enfeksiyonu önleme amacıyla mesane irrigasyonu (yıkama) önerilmez</a:t>
            </a:r>
          </a:p>
          <a:p>
            <a:pPr>
              <a:buFont typeface="Arial" panose="020B0604020202020204" pitchFamily="34" charset="0"/>
              <a:buChar char="•"/>
            </a:pPr>
            <a:r>
              <a:rPr lang="tr-TR" sz="2400" b="1" dirty="0">
                <a:solidFill>
                  <a:srgbClr val="000000"/>
                </a:solidFill>
              </a:rPr>
              <a:t>Asemptomatik Bakteriüri Taraması ve Tedavisi: </a:t>
            </a:r>
            <a:r>
              <a:rPr lang="tr-TR" sz="2400" dirty="0">
                <a:solidFill>
                  <a:srgbClr val="000000"/>
                </a:solidFill>
              </a:rPr>
              <a:t>Gebe hastalar ve mukozal travma ile ilişkili ürolojik girişim yapılacak hastalar dışında, asemptomatik bakteriüri taraması ve tedavisi önerilmez</a:t>
            </a:r>
          </a:p>
        </p:txBody>
      </p:sp>
    </p:spTree>
    <p:extLst>
      <p:ext uri="{BB962C8B-B14F-4D97-AF65-F5344CB8AC3E}">
        <p14:creationId xmlns:p14="http://schemas.microsoft.com/office/powerpoint/2010/main" val="3751767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4115-684E-18C9-7D97-0942C9BBBFD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F802490-D731-C822-A16B-A62A328F1747}"/>
              </a:ext>
            </a:extLst>
          </p:cNvPr>
          <p:cNvSpPr>
            <a:spLocks noGrp="1"/>
          </p:cNvSpPr>
          <p:nvPr>
            <p:ph type="title"/>
          </p:nvPr>
        </p:nvSpPr>
        <p:spPr/>
        <p:txBody>
          <a:bodyPr>
            <a:normAutofit/>
          </a:bodyPr>
          <a:lstStyle/>
          <a:p>
            <a:r>
              <a:rPr lang="tr-TR" sz="4400" b="1" dirty="0">
                <a:solidFill>
                  <a:srgbClr val="FF9933"/>
                </a:solidFill>
                <a:latin typeface="+mn-lt"/>
              </a:rPr>
              <a:t>Çözümlenmemiş Konular ve Gelecek Araştırmalar</a:t>
            </a:r>
          </a:p>
        </p:txBody>
      </p:sp>
      <p:sp>
        <p:nvSpPr>
          <p:cNvPr id="3" name="İçerik Yer Tutucusu 2">
            <a:extLst>
              <a:ext uri="{FF2B5EF4-FFF2-40B4-BE49-F238E27FC236}">
                <a16:creationId xmlns:a16="http://schemas.microsoft.com/office/drawing/2014/main" id="{B52C3A49-7E60-EE35-9FD9-EF612CA5A085}"/>
              </a:ext>
            </a:extLst>
          </p:cNvPr>
          <p:cNvSpPr>
            <a:spLocks noGrp="1"/>
          </p:cNvSpPr>
          <p:nvPr>
            <p:ph idx="1"/>
          </p:nvPr>
        </p:nvSpPr>
        <p:spPr>
          <a:xfrm>
            <a:off x="898633" y="1845734"/>
            <a:ext cx="10909739" cy="4223990"/>
          </a:xfrm>
        </p:spPr>
        <p:txBody>
          <a:bodyPr>
            <a:normAutofit/>
          </a:bodyPr>
          <a:lstStyle/>
          <a:p>
            <a:pPr>
              <a:buFont typeface="Arial" panose="020B0604020202020204" pitchFamily="34" charset="0"/>
              <a:buChar char="•"/>
            </a:pPr>
            <a:r>
              <a:rPr lang="tr-TR" sz="2400" b="1" dirty="0">
                <a:solidFill>
                  <a:srgbClr val="000000"/>
                </a:solidFill>
              </a:rPr>
              <a:t>Antimikrobiyal/Antiseptik Kaplı Kateterler: </a:t>
            </a:r>
            <a:r>
              <a:rPr lang="tr-TR" sz="2400" dirty="0">
                <a:solidFill>
                  <a:srgbClr val="000000"/>
                </a:solidFill>
              </a:rPr>
              <a:t>Kİ-ÜSE oranlarının yüksek olduğu ve standart önlemlere rağmen düşürülemediği durumlarda kullanımları düşünülebilir. Ancak gümüş alaşımlı hidrojel kaplı kateterlerin etkinliğine dair yeni çalışmalar olsa da  bu konu hala daha fazla araştırmaya açıktır</a:t>
            </a:r>
          </a:p>
          <a:p>
            <a:pPr>
              <a:buFont typeface="Arial" panose="020B0604020202020204" pitchFamily="34" charset="0"/>
              <a:buChar char="•"/>
            </a:pPr>
            <a:r>
              <a:rPr lang="tr-TR" sz="2400" b="1" dirty="0">
                <a:solidFill>
                  <a:srgbClr val="000000"/>
                </a:solidFill>
              </a:rPr>
              <a:t>Kateter Valfleri: </a:t>
            </a:r>
            <a:r>
              <a:rPr lang="tr-TR" sz="2400" dirty="0">
                <a:solidFill>
                  <a:srgbClr val="000000"/>
                </a:solidFill>
              </a:rPr>
              <a:t>İdrar torbası yerine kullanılan kateter valflerinin Kİ-ÜSE riskini azaltmadaki faydası henüz net değildir</a:t>
            </a:r>
          </a:p>
          <a:p>
            <a:pPr>
              <a:buFont typeface="Arial" panose="020B0604020202020204" pitchFamily="34" charset="0"/>
              <a:buChar char="•"/>
            </a:pPr>
            <a:r>
              <a:rPr lang="tr-TR" sz="2400" b="1" dirty="0">
                <a:solidFill>
                  <a:srgbClr val="000000"/>
                </a:solidFill>
              </a:rPr>
              <a:t>Bakteriyel İnterferans: </a:t>
            </a:r>
            <a:r>
              <a:rPr lang="tr-TR" sz="2400" dirty="0">
                <a:solidFill>
                  <a:srgbClr val="000000"/>
                </a:solidFill>
              </a:rPr>
              <a:t>Kronik kateter kullanan hastalarda Kİ-</a:t>
            </a:r>
            <a:r>
              <a:rPr lang="tr-TR" sz="2400" dirty="0" err="1">
                <a:solidFill>
                  <a:srgbClr val="000000"/>
                </a:solidFill>
              </a:rPr>
              <a:t>ÜSE'yi</a:t>
            </a:r>
            <a:r>
              <a:rPr lang="tr-TR" sz="2400" dirty="0">
                <a:solidFill>
                  <a:srgbClr val="000000"/>
                </a:solidFill>
              </a:rPr>
              <a:t> önlemek için mesanenin patojen olmayan bir bakteri suşu ile aşılanması üzerine araştırmalara ihtiyaç vardır</a:t>
            </a:r>
          </a:p>
        </p:txBody>
      </p:sp>
    </p:spTree>
    <p:extLst>
      <p:ext uri="{BB962C8B-B14F-4D97-AF65-F5344CB8AC3E}">
        <p14:creationId xmlns:p14="http://schemas.microsoft.com/office/powerpoint/2010/main" val="2167716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E96DE0-CA92-30F4-AE45-0364036961B1}"/>
              </a:ext>
            </a:extLst>
          </p:cNvPr>
          <p:cNvSpPr>
            <a:spLocks noGrp="1"/>
          </p:cNvSpPr>
          <p:nvPr>
            <p:ph type="title"/>
          </p:nvPr>
        </p:nvSpPr>
        <p:spPr/>
        <p:txBody>
          <a:bodyPr/>
          <a:lstStyle/>
          <a:p>
            <a:r>
              <a:rPr lang="tr-TR" b="1" dirty="0">
                <a:solidFill>
                  <a:srgbClr val="7030A0"/>
                </a:solidFill>
                <a:latin typeface="+mn-lt"/>
              </a:rPr>
              <a:t>Kaynaklar</a:t>
            </a:r>
          </a:p>
        </p:txBody>
      </p:sp>
      <p:sp>
        <p:nvSpPr>
          <p:cNvPr id="3" name="İçerik Yer Tutucusu 2">
            <a:extLst>
              <a:ext uri="{FF2B5EF4-FFF2-40B4-BE49-F238E27FC236}">
                <a16:creationId xmlns:a16="http://schemas.microsoft.com/office/drawing/2014/main" id="{483F2A37-F686-2FEA-81A5-C8D732395BFD}"/>
              </a:ext>
            </a:extLst>
          </p:cNvPr>
          <p:cNvSpPr>
            <a:spLocks noGrp="1"/>
          </p:cNvSpPr>
          <p:nvPr>
            <p:ph idx="1"/>
          </p:nvPr>
        </p:nvSpPr>
        <p:spPr/>
        <p:txBody>
          <a:bodyPr>
            <a:normAutofit fontScale="85000" lnSpcReduction="20000"/>
          </a:bodyPr>
          <a:lstStyle/>
          <a:p>
            <a:pPr marL="0" indent="0">
              <a:buNone/>
            </a:pPr>
            <a:r>
              <a:rPr lang="tr-TR" sz="1400" dirty="0"/>
              <a:t>1) </a:t>
            </a:r>
            <a:r>
              <a:rPr lang="tr-TR" sz="1400" dirty="0" err="1"/>
              <a:t>Venkataraman</a:t>
            </a:r>
            <a:r>
              <a:rPr lang="tr-TR" sz="1400" dirty="0"/>
              <a:t> R, </a:t>
            </a:r>
            <a:r>
              <a:rPr lang="tr-TR" sz="1400" dirty="0" err="1"/>
              <a:t>Yadav</a:t>
            </a:r>
            <a:r>
              <a:rPr lang="tr-TR" sz="1400" dirty="0"/>
              <a:t> U. </a:t>
            </a:r>
            <a:r>
              <a:rPr lang="tr-TR" sz="1400" dirty="0" err="1"/>
              <a:t>Catheter-associated</a:t>
            </a:r>
            <a:r>
              <a:rPr lang="tr-TR" sz="1400" dirty="0"/>
              <a:t> </a:t>
            </a:r>
            <a:r>
              <a:rPr lang="tr-TR" sz="1400" dirty="0" err="1"/>
              <a:t>urinary</a:t>
            </a:r>
            <a:r>
              <a:rPr lang="tr-TR" sz="1400" dirty="0"/>
              <a:t> </a:t>
            </a:r>
            <a:r>
              <a:rPr lang="tr-TR" sz="1400" dirty="0" err="1"/>
              <a:t>tract</a:t>
            </a:r>
            <a:r>
              <a:rPr lang="tr-TR" sz="1400" dirty="0"/>
              <a:t> </a:t>
            </a:r>
            <a:r>
              <a:rPr lang="tr-TR" sz="1400" dirty="0" err="1"/>
              <a:t>infection</a:t>
            </a:r>
            <a:r>
              <a:rPr lang="tr-TR" sz="1400" dirty="0"/>
              <a:t>: an </a:t>
            </a:r>
            <a:r>
              <a:rPr lang="tr-TR" sz="1400" dirty="0" err="1"/>
              <a:t>overview</a:t>
            </a:r>
            <a:r>
              <a:rPr lang="tr-TR" sz="1400" dirty="0"/>
              <a:t>. </a:t>
            </a:r>
            <a:r>
              <a:rPr lang="tr-TR" sz="1400" i="1" dirty="0"/>
              <a:t>J Basic </a:t>
            </a:r>
            <a:r>
              <a:rPr lang="tr-TR" sz="1400" i="1" dirty="0" err="1"/>
              <a:t>Clin</a:t>
            </a:r>
            <a:r>
              <a:rPr lang="tr-TR" sz="1400" i="1" dirty="0"/>
              <a:t> </a:t>
            </a:r>
            <a:r>
              <a:rPr lang="tr-TR" sz="1400" i="1" dirty="0" err="1"/>
              <a:t>Physiol</a:t>
            </a:r>
            <a:r>
              <a:rPr lang="tr-TR" sz="1400" i="1" dirty="0"/>
              <a:t> </a:t>
            </a:r>
            <a:r>
              <a:rPr lang="tr-TR" sz="1400" i="1" dirty="0" err="1"/>
              <a:t>Pharmacol</a:t>
            </a:r>
            <a:r>
              <a:rPr lang="tr-TR" sz="1400" dirty="0"/>
              <a:t>. 2022;34(1):5-10. </a:t>
            </a:r>
            <a:r>
              <a:rPr lang="tr-TR" sz="1400" dirty="0" err="1"/>
              <a:t>Published</a:t>
            </a:r>
            <a:r>
              <a:rPr lang="tr-TR" sz="1400" dirty="0"/>
              <a:t> 2022 </a:t>
            </a:r>
            <a:r>
              <a:rPr lang="tr-TR" sz="1400" dirty="0" err="1"/>
              <a:t>Aug</a:t>
            </a:r>
            <a:r>
              <a:rPr lang="tr-TR" sz="1400" dirty="0"/>
              <a:t> 29. doi:10.1515/jbcpp-2022-0152</a:t>
            </a:r>
          </a:p>
          <a:p>
            <a:pPr marL="0" indent="0">
              <a:buNone/>
            </a:pPr>
            <a:r>
              <a:rPr lang="tr-TR" sz="1400" dirty="0"/>
              <a:t>2) Clarke K, </a:t>
            </a:r>
            <a:r>
              <a:rPr lang="tr-TR" sz="1400" dirty="0" err="1"/>
              <a:t>Hall</a:t>
            </a:r>
            <a:r>
              <a:rPr lang="tr-TR" sz="1400" dirty="0"/>
              <a:t> CL, Wiley Z, et al. </a:t>
            </a:r>
            <a:r>
              <a:rPr lang="tr-TR" sz="1400" dirty="0" err="1"/>
              <a:t>Catheter-Associated</a:t>
            </a:r>
            <a:r>
              <a:rPr lang="tr-TR" sz="1400" dirty="0"/>
              <a:t> </a:t>
            </a:r>
            <a:r>
              <a:rPr lang="tr-TR" sz="1400" dirty="0" err="1"/>
              <a:t>Urinary</a:t>
            </a:r>
            <a:r>
              <a:rPr lang="tr-TR" sz="1400" dirty="0"/>
              <a:t> </a:t>
            </a:r>
            <a:r>
              <a:rPr lang="tr-TR" sz="1400" dirty="0" err="1"/>
              <a:t>Tract</a:t>
            </a:r>
            <a:r>
              <a:rPr lang="tr-TR" sz="1400" dirty="0"/>
              <a:t> </a:t>
            </a:r>
            <a:r>
              <a:rPr lang="tr-TR" sz="1400" dirty="0" err="1"/>
              <a:t>Infections</a:t>
            </a:r>
            <a:r>
              <a:rPr lang="tr-TR" sz="1400" dirty="0"/>
              <a:t> in </a:t>
            </a:r>
            <a:r>
              <a:rPr lang="tr-TR" sz="1400" dirty="0" err="1"/>
              <a:t>Adults</a:t>
            </a:r>
            <a:r>
              <a:rPr lang="tr-TR" sz="1400" dirty="0"/>
              <a:t>: </a:t>
            </a:r>
            <a:r>
              <a:rPr lang="tr-TR" sz="1400" dirty="0" err="1"/>
              <a:t>Diagnosis</a:t>
            </a:r>
            <a:r>
              <a:rPr lang="tr-TR" sz="1400" dirty="0"/>
              <a:t>, </a:t>
            </a:r>
            <a:r>
              <a:rPr lang="tr-TR" sz="1400" dirty="0" err="1"/>
              <a:t>Treatment</a:t>
            </a:r>
            <a:r>
              <a:rPr lang="tr-TR" sz="1400" dirty="0"/>
              <a:t>, and </a:t>
            </a:r>
            <a:r>
              <a:rPr lang="tr-TR" sz="1400" dirty="0" err="1"/>
              <a:t>Prevention</a:t>
            </a:r>
            <a:r>
              <a:rPr lang="tr-TR" sz="1400" dirty="0"/>
              <a:t>. </a:t>
            </a:r>
            <a:r>
              <a:rPr lang="tr-TR" sz="1400" i="1" dirty="0"/>
              <a:t>J </a:t>
            </a:r>
            <a:r>
              <a:rPr lang="tr-TR" sz="1400" i="1" dirty="0" err="1"/>
              <a:t>Hosp</a:t>
            </a:r>
            <a:r>
              <a:rPr lang="tr-TR" sz="1400" i="1" dirty="0"/>
              <a:t> </a:t>
            </a:r>
            <a:r>
              <a:rPr lang="tr-TR" sz="1400" i="1" dirty="0" err="1"/>
              <a:t>Med</a:t>
            </a:r>
            <a:r>
              <a:rPr lang="tr-TR" sz="1400" dirty="0"/>
              <a:t>. 2020;15(9):552-556. doi:10.12788/jhm.3292</a:t>
            </a:r>
          </a:p>
          <a:p>
            <a:pPr marL="0" indent="0">
              <a:buNone/>
            </a:pPr>
            <a:r>
              <a:rPr lang="tr-TR" sz="1400" dirty="0"/>
              <a:t>3) </a:t>
            </a:r>
            <a:r>
              <a:rPr lang="tr-TR" sz="1400" dirty="0" err="1"/>
              <a:t>Cornistein</a:t>
            </a:r>
            <a:r>
              <a:rPr lang="tr-TR" sz="1400" dirty="0"/>
              <a:t> W, </a:t>
            </a:r>
            <a:r>
              <a:rPr lang="tr-TR" sz="1400" dirty="0" err="1"/>
              <a:t>Nuccetelli</a:t>
            </a:r>
            <a:r>
              <a:rPr lang="tr-TR" sz="1400" dirty="0"/>
              <a:t> Y, Rodriguez VM, et al. </a:t>
            </a:r>
            <a:r>
              <a:rPr lang="tr-TR" sz="1400" dirty="0" err="1"/>
              <a:t>Infección</a:t>
            </a:r>
            <a:r>
              <a:rPr lang="tr-TR" sz="1400" dirty="0"/>
              <a:t> </a:t>
            </a:r>
            <a:r>
              <a:rPr lang="tr-TR" sz="1400" dirty="0" err="1"/>
              <a:t>urinaria</a:t>
            </a:r>
            <a:r>
              <a:rPr lang="tr-TR" sz="1400" dirty="0"/>
              <a:t> </a:t>
            </a:r>
            <a:r>
              <a:rPr lang="tr-TR" sz="1400" dirty="0" err="1"/>
              <a:t>asociada</a:t>
            </a:r>
            <a:r>
              <a:rPr lang="tr-TR" sz="1400" dirty="0"/>
              <a:t> a sonda </a:t>
            </a:r>
            <a:r>
              <a:rPr lang="tr-TR" sz="1400" dirty="0" err="1"/>
              <a:t>vesical</a:t>
            </a:r>
            <a:r>
              <a:rPr lang="tr-TR" sz="1400" dirty="0"/>
              <a:t>. </a:t>
            </a:r>
            <a:r>
              <a:rPr lang="tr-TR" sz="1400" dirty="0" err="1"/>
              <a:t>Actualización</a:t>
            </a:r>
            <a:r>
              <a:rPr lang="tr-TR" sz="1400" dirty="0"/>
              <a:t> y </a:t>
            </a:r>
            <a:r>
              <a:rPr lang="tr-TR" sz="1400" dirty="0" err="1"/>
              <a:t>recomendaciones</a:t>
            </a:r>
            <a:r>
              <a:rPr lang="tr-TR" sz="1400" dirty="0"/>
              <a:t> </a:t>
            </a:r>
            <a:r>
              <a:rPr lang="tr-TR" sz="1400" dirty="0" err="1"/>
              <a:t>intersociedades</a:t>
            </a:r>
            <a:r>
              <a:rPr lang="tr-TR" sz="1400" dirty="0"/>
              <a:t> 2024 [</a:t>
            </a:r>
            <a:r>
              <a:rPr lang="tr-TR" sz="1400" dirty="0" err="1"/>
              <a:t>Catheter</a:t>
            </a:r>
            <a:r>
              <a:rPr lang="tr-TR" sz="1400" dirty="0"/>
              <a:t> </a:t>
            </a:r>
            <a:r>
              <a:rPr lang="tr-TR" sz="1400" dirty="0" err="1"/>
              <a:t>associated</a:t>
            </a:r>
            <a:r>
              <a:rPr lang="tr-TR" sz="1400" dirty="0"/>
              <a:t> </a:t>
            </a:r>
            <a:r>
              <a:rPr lang="tr-TR" sz="1400" dirty="0" err="1"/>
              <a:t>urinary</a:t>
            </a:r>
            <a:r>
              <a:rPr lang="tr-TR" sz="1400" dirty="0"/>
              <a:t> </a:t>
            </a:r>
            <a:r>
              <a:rPr lang="tr-TR" sz="1400" dirty="0" err="1"/>
              <a:t>tract</a:t>
            </a:r>
            <a:r>
              <a:rPr lang="tr-TR" sz="1400" dirty="0"/>
              <a:t> </a:t>
            </a:r>
            <a:r>
              <a:rPr lang="tr-TR" sz="1400" dirty="0" err="1"/>
              <a:t>infection</a:t>
            </a:r>
            <a:r>
              <a:rPr lang="tr-TR" sz="1400" dirty="0"/>
              <a:t>: 2024 </a:t>
            </a:r>
            <a:r>
              <a:rPr lang="tr-TR" sz="1400" dirty="0" err="1"/>
              <a:t>update</a:t>
            </a:r>
            <a:r>
              <a:rPr lang="tr-TR" sz="1400" dirty="0"/>
              <a:t> and </a:t>
            </a:r>
            <a:r>
              <a:rPr lang="tr-TR" sz="1400" dirty="0" err="1"/>
              <a:t>intersociety</a:t>
            </a:r>
            <a:r>
              <a:rPr lang="tr-TR" sz="1400" dirty="0"/>
              <a:t> </a:t>
            </a:r>
            <a:r>
              <a:rPr lang="tr-TR" sz="1400" dirty="0" err="1"/>
              <a:t>recommendations</a:t>
            </a:r>
            <a:r>
              <a:rPr lang="tr-TR" sz="1400" dirty="0"/>
              <a:t>]. </a:t>
            </a:r>
            <a:r>
              <a:rPr lang="tr-TR" sz="1400" i="1" dirty="0" err="1"/>
              <a:t>Medicina</a:t>
            </a:r>
            <a:r>
              <a:rPr lang="tr-TR" sz="1400" i="1" dirty="0"/>
              <a:t> (B Aires)</a:t>
            </a:r>
            <a:r>
              <a:rPr lang="tr-TR" sz="1400" dirty="0"/>
              <a:t>. 2025;85(2):348-362.</a:t>
            </a:r>
          </a:p>
          <a:p>
            <a:pPr marL="0" indent="0">
              <a:buNone/>
            </a:pPr>
            <a:r>
              <a:rPr lang="tr-TR" sz="1400" dirty="0"/>
              <a:t>4) </a:t>
            </a:r>
            <a:r>
              <a:rPr lang="en-US" sz="1400" dirty="0"/>
              <a:t>NHSN: Urinary Tract Infection (CAUTI) and Non-Catheter-Associated UTI Events</a:t>
            </a:r>
            <a:r>
              <a:rPr lang="tr-TR" sz="1400" dirty="0"/>
              <a:t> - </a:t>
            </a:r>
            <a:r>
              <a:rPr lang="tr-TR" sz="1400" dirty="0" err="1"/>
              <a:t>January</a:t>
            </a:r>
            <a:r>
              <a:rPr lang="tr-TR" sz="1400" dirty="0"/>
              <a:t> 2025</a:t>
            </a:r>
          </a:p>
          <a:p>
            <a:pPr marL="0" indent="0">
              <a:buNone/>
            </a:pPr>
            <a:r>
              <a:rPr lang="tr-TR" sz="1400" dirty="0"/>
              <a:t>5) </a:t>
            </a:r>
            <a:r>
              <a:rPr lang="tr-TR" sz="1400" dirty="0" err="1"/>
              <a:t>Nicolle</a:t>
            </a:r>
            <a:r>
              <a:rPr lang="tr-TR" sz="1400" dirty="0"/>
              <a:t> LE, </a:t>
            </a:r>
            <a:r>
              <a:rPr lang="tr-TR" sz="1400" dirty="0" err="1"/>
              <a:t>Gupta</a:t>
            </a:r>
            <a:r>
              <a:rPr lang="tr-TR" sz="1400" dirty="0"/>
              <a:t> K, Bradley SF, et al. </a:t>
            </a:r>
            <a:r>
              <a:rPr lang="tr-TR" sz="1400" dirty="0" err="1"/>
              <a:t>Clinical</a:t>
            </a:r>
            <a:r>
              <a:rPr lang="tr-TR" sz="1400" dirty="0"/>
              <a:t> </a:t>
            </a:r>
            <a:r>
              <a:rPr lang="tr-TR" sz="1400" dirty="0" err="1"/>
              <a:t>practice</a:t>
            </a:r>
            <a:r>
              <a:rPr lang="tr-TR" sz="1400" dirty="0"/>
              <a:t> </a:t>
            </a:r>
            <a:r>
              <a:rPr lang="tr-TR" sz="1400" dirty="0" err="1"/>
              <a:t>guideline</a:t>
            </a:r>
            <a:r>
              <a:rPr lang="tr-TR" sz="1400" dirty="0"/>
              <a:t> </a:t>
            </a:r>
            <a:r>
              <a:rPr lang="tr-TR" sz="1400" dirty="0" err="1"/>
              <a:t>for</a:t>
            </a:r>
            <a:r>
              <a:rPr lang="tr-TR" sz="1400" dirty="0"/>
              <a:t> </a:t>
            </a:r>
            <a:r>
              <a:rPr lang="tr-TR" sz="1400" dirty="0" err="1"/>
              <a:t>the</a:t>
            </a:r>
            <a:r>
              <a:rPr lang="tr-TR" sz="1400" dirty="0"/>
              <a:t> </a:t>
            </a:r>
            <a:r>
              <a:rPr lang="tr-TR" sz="1400" dirty="0" err="1"/>
              <a:t>management</a:t>
            </a:r>
            <a:r>
              <a:rPr lang="tr-TR" sz="1400" dirty="0"/>
              <a:t> of </a:t>
            </a:r>
            <a:r>
              <a:rPr lang="tr-TR" sz="1400" dirty="0" err="1"/>
              <a:t>asymptomatic</a:t>
            </a:r>
            <a:r>
              <a:rPr lang="tr-TR" sz="1400" dirty="0"/>
              <a:t> </a:t>
            </a:r>
            <a:r>
              <a:rPr lang="tr-TR" sz="1400" dirty="0" err="1"/>
              <a:t>bacteriuria</a:t>
            </a:r>
            <a:r>
              <a:rPr lang="tr-TR" sz="1400" dirty="0"/>
              <a:t>: 2019 </a:t>
            </a:r>
            <a:r>
              <a:rPr lang="tr-TR" sz="1400" dirty="0" err="1"/>
              <a:t>update</a:t>
            </a:r>
            <a:r>
              <a:rPr lang="tr-TR" sz="1400" dirty="0"/>
              <a:t> </a:t>
            </a:r>
            <a:r>
              <a:rPr lang="tr-TR" sz="1400" dirty="0" err="1"/>
              <a:t>by</a:t>
            </a:r>
            <a:r>
              <a:rPr lang="tr-TR" sz="1400" dirty="0"/>
              <a:t> </a:t>
            </a:r>
            <a:r>
              <a:rPr lang="tr-TR" sz="1400" dirty="0" err="1"/>
              <a:t>the</a:t>
            </a:r>
            <a:r>
              <a:rPr lang="tr-TR" sz="1400" dirty="0"/>
              <a:t> </a:t>
            </a:r>
            <a:r>
              <a:rPr lang="tr-TR" sz="1400" dirty="0" err="1"/>
              <a:t>Infectious</a:t>
            </a:r>
            <a:r>
              <a:rPr lang="tr-TR" sz="1400" dirty="0"/>
              <a:t> </a:t>
            </a:r>
            <a:r>
              <a:rPr lang="tr-TR" sz="1400" dirty="0" err="1"/>
              <a:t>Diseases</a:t>
            </a:r>
            <a:r>
              <a:rPr lang="tr-TR" sz="1400" dirty="0"/>
              <a:t> </a:t>
            </a:r>
            <a:r>
              <a:rPr lang="tr-TR" sz="1400" dirty="0" err="1"/>
              <a:t>Society</a:t>
            </a:r>
            <a:r>
              <a:rPr lang="tr-TR" sz="1400" dirty="0"/>
              <a:t> of </a:t>
            </a:r>
            <a:r>
              <a:rPr lang="tr-TR" sz="1400" dirty="0" err="1"/>
              <a:t>America</a:t>
            </a:r>
            <a:r>
              <a:rPr lang="tr-TR" sz="1400" dirty="0"/>
              <a:t>. </a:t>
            </a:r>
            <a:r>
              <a:rPr lang="tr-TR" sz="1400" dirty="0" err="1"/>
              <a:t>Clin</a:t>
            </a:r>
            <a:r>
              <a:rPr lang="tr-TR" sz="1400" dirty="0"/>
              <a:t> </a:t>
            </a:r>
            <a:r>
              <a:rPr lang="tr-TR" sz="1400" dirty="0" err="1"/>
              <a:t>Infect</a:t>
            </a:r>
            <a:r>
              <a:rPr lang="tr-TR" sz="1400" dirty="0"/>
              <a:t> </a:t>
            </a:r>
            <a:r>
              <a:rPr lang="tr-TR" sz="1400" dirty="0" err="1"/>
              <a:t>Dis</a:t>
            </a:r>
            <a:r>
              <a:rPr lang="tr-TR" sz="1400" dirty="0"/>
              <a:t> 2019; 68:e83–e110. </a:t>
            </a:r>
          </a:p>
          <a:p>
            <a:pPr marL="0" indent="0">
              <a:buNone/>
            </a:pPr>
            <a:r>
              <a:rPr lang="tr-TR" sz="1400" dirty="0"/>
              <a:t>6) </a:t>
            </a:r>
            <a:r>
              <a:rPr lang="en-US" sz="1400" dirty="0" err="1"/>
              <a:t>Tambyah</a:t>
            </a:r>
            <a:r>
              <a:rPr lang="en-US" sz="1400" dirty="0"/>
              <a:t> PA, Maki DG. Catheter-associated urinary tract infection is rarely symptomatic: a prospective study of 1,497 catheterized patients. </a:t>
            </a:r>
            <a:r>
              <a:rPr lang="en-US" sz="1400" i="1" dirty="0"/>
              <a:t>Arch Intern Med</a:t>
            </a:r>
            <a:r>
              <a:rPr lang="en-US" sz="1400" dirty="0"/>
              <a:t>. 2000;160(5):678-682. doi:10.1001/archinte.160.5.678</a:t>
            </a:r>
            <a:endParaRPr lang="tr-TR" sz="1400" dirty="0"/>
          </a:p>
          <a:p>
            <a:pPr marL="0" indent="0">
              <a:buNone/>
            </a:pPr>
            <a:r>
              <a:rPr lang="tr-TR" sz="1400" dirty="0"/>
              <a:t>7) </a:t>
            </a:r>
            <a:r>
              <a:rPr lang="en-US" sz="1400" dirty="0"/>
              <a:t>CDC, "Catheter-associated Urinary Tract Infections (CAUTI) – Prevention Guidelines", 2024.</a:t>
            </a:r>
            <a:endParaRPr lang="tr-TR" sz="1400" dirty="0"/>
          </a:p>
          <a:p>
            <a:pPr marL="0" indent="0">
              <a:buNone/>
            </a:pPr>
            <a:r>
              <a:rPr lang="tr-TR" sz="1400" dirty="0"/>
              <a:t>8) TÜRK HASTANE İNFEKSİYONLARI ve KONTROLÜ DERNEĞİ, ÜRİNER KATETER İNFEKSİYONLARININ ÖNLENMESİ KILAVUZU, 2012</a:t>
            </a:r>
          </a:p>
          <a:p>
            <a:pPr marL="0" indent="0">
              <a:buNone/>
            </a:pPr>
            <a:r>
              <a:rPr lang="tr-TR" sz="1400" dirty="0"/>
              <a:t>9) SAĞLIK HİZMETİ İLE İLİŞKİLİ ENFEKSİYONLAR ULUSAL ÖNLEM PAKETİ (DEMET) UYGULAMALARI- 2021</a:t>
            </a:r>
          </a:p>
          <a:p>
            <a:pPr marL="0" indent="0">
              <a:buNone/>
            </a:pPr>
            <a:r>
              <a:rPr lang="tr-TR" sz="1400" dirty="0"/>
              <a:t>10) ULUSAL SAĞLIK HİZMETİ İLE İLİŞKİLİ ENFEKSİYONLAR SÜRVEYANS TANI REHBERİ- 2024</a:t>
            </a:r>
          </a:p>
          <a:p>
            <a:pPr marL="0" indent="0">
              <a:buNone/>
            </a:pPr>
            <a:r>
              <a:rPr lang="tr-TR" sz="1400" dirty="0"/>
              <a:t>11) </a:t>
            </a:r>
            <a:r>
              <a:rPr lang="tr-TR" sz="1400" dirty="0">
                <a:hlinkClick r:id="rId2"/>
              </a:rPr>
              <a:t>https://www.hider.org.tr/posterler.asp</a:t>
            </a:r>
            <a:r>
              <a:rPr lang="tr-TR" sz="1400" dirty="0"/>
              <a:t> </a:t>
            </a:r>
          </a:p>
          <a:p>
            <a:pPr marL="0" indent="0">
              <a:buNone/>
            </a:pPr>
            <a:endParaRPr lang="tr-TR" sz="1400" dirty="0"/>
          </a:p>
          <a:p>
            <a:pPr marL="0" indent="0">
              <a:buNone/>
            </a:pPr>
            <a:endParaRPr lang="en-US" dirty="0"/>
          </a:p>
          <a:p>
            <a:pPr marL="0" indent="0">
              <a:buNone/>
            </a:pPr>
            <a:endParaRPr lang="tr-TR" dirty="0"/>
          </a:p>
          <a:p>
            <a:endParaRPr lang="tr-TR" dirty="0"/>
          </a:p>
        </p:txBody>
      </p:sp>
    </p:spTree>
    <p:extLst>
      <p:ext uri="{BB962C8B-B14F-4D97-AF65-F5344CB8AC3E}">
        <p14:creationId xmlns:p14="http://schemas.microsoft.com/office/powerpoint/2010/main" val="3641661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4EE-548B-5C95-C898-21A850914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6F740-0298-ABCC-7304-953F8D9E8294}"/>
              </a:ext>
            </a:extLst>
          </p:cNvPr>
          <p:cNvSpPr>
            <a:spLocks noGrp="1"/>
          </p:cNvSpPr>
          <p:nvPr>
            <p:ph type="title"/>
          </p:nvPr>
        </p:nvSpPr>
        <p:spPr>
          <a:xfrm>
            <a:off x="1160909" y="595736"/>
            <a:ext cx="8314267" cy="1035889"/>
          </a:xfrm>
        </p:spPr>
        <p:txBody>
          <a:bodyPr>
            <a:normAutofit fontScale="90000"/>
          </a:bodyPr>
          <a:lstStyle/>
          <a:p>
            <a:r>
              <a:rPr lang="tr-TR" sz="4400" b="1" noProof="0" dirty="0">
                <a:solidFill>
                  <a:srgbClr val="5E67A0"/>
                </a:solidFill>
                <a:latin typeface="+mn-lt"/>
              </a:rPr>
              <a:t> </a:t>
            </a:r>
            <a:br>
              <a:rPr lang="tr-TR" sz="4400" b="1" noProof="0" dirty="0">
                <a:solidFill>
                  <a:srgbClr val="5E67A0"/>
                </a:solidFill>
                <a:latin typeface="+mn-lt"/>
              </a:rPr>
            </a:br>
            <a:br>
              <a:rPr lang="tr-TR" sz="4400" b="1" noProof="0" dirty="0">
                <a:solidFill>
                  <a:srgbClr val="5E67A0"/>
                </a:solidFill>
                <a:latin typeface="+mn-lt"/>
              </a:rPr>
            </a:br>
            <a:br>
              <a:rPr lang="tr-TR" sz="4400" b="1" noProof="0" dirty="0">
                <a:solidFill>
                  <a:srgbClr val="5E67A0"/>
                </a:solidFill>
                <a:latin typeface="+mn-lt"/>
              </a:rPr>
            </a:br>
            <a:br>
              <a:rPr lang="tr-TR" sz="4400" noProof="0" dirty="0"/>
            </a:br>
            <a:br>
              <a:rPr lang="tr-TR" sz="4400" noProof="0" dirty="0"/>
            </a:br>
            <a:r>
              <a:rPr lang="tr-TR" sz="4400" b="1" noProof="0" dirty="0">
                <a:latin typeface="+mn-lt"/>
              </a:rPr>
              <a:t> </a:t>
            </a:r>
            <a:br>
              <a:rPr lang="tr-TR" sz="4400" b="1" noProof="0" dirty="0">
                <a:latin typeface="+mn-lt"/>
              </a:rPr>
            </a:br>
            <a:br>
              <a:rPr lang="tr-TR" sz="4400" b="1" noProof="0" dirty="0">
                <a:latin typeface="+mn-lt"/>
              </a:rPr>
            </a:br>
            <a:br>
              <a:rPr lang="tr-TR" sz="4400" b="1" noProof="0" dirty="0">
                <a:latin typeface="+mn-lt"/>
              </a:rPr>
            </a:br>
            <a:br>
              <a:rPr lang="tr-TR" sz="4400" b="1" noProof="0" dirty="0">
                <a:latin typeface="+mn-lt"/>
              </a:rPr>
            </a:br>
            <a:br>
              <a:rPr lang="tr-TR" sz="4400" b="1" noProof="0" dirty="0">
                <a:latin typeface="+mn-lt"/>
              </a:rPr>
            </a:br>
            <a:br>
              <a:rPr lang="tr-TR" sz="4400" b="1" noProof="0" dirty="0">
                <a:latin typeface="+mn-lt"/>
              </a:rPr>
            </a:br>
            <a:br>
              <a:rPr lang="tr-TR" sz="4400" b="1" noProof="0" dirty="0">
                <a:latin typeface="+mn-lt"/>
              </a:rPr>
            </a:br>
            <a:br>
              <a:rPr lang="tr-TR" sz="4400" b="1" noProof="0" dirty="0">
                <a:latin typeface="+mn-lt"/>
              </a:rPr>
            </a:br>
            <a:br>
              <a:rPr lang="tr-TR" sz="6000" b="1" noProof="0" dirty="0">
                <a:latin typeface="+mn-lt"/>
              </a:rPr>
            </a:br>
            <a:r>
              <a:rPr lang="tr-TR" sz="6000" b="1" noProof="0" dirty="0">
                <a:solidFill>
                  <a:schemeClr val="accent2"/>
                </a:solidFill>
                <a:latin typeface="+mn-lt"/>
              </a:rPr>
              <a:t>Hazırlayan</a:t>
            </a:r>
            <a:endParaRPr lang="tr-TR" sz="4400" b="1" noProof="0" dirty="0">
              <a:solidFill>
                <a:schemeClr val="accent2"/>
              </a:solidFill>
              <a:latin typeface="+mn-lt"/>
            </a:endParaRPr>
          </a:p>
        </p:txBody>
      </p:sp>
      <p:sp>
        <p:nvSpPr>
          <p:cNvPr id="3" name="Rectangle 1">
            <a:extLst>
              <a:ext uri="{FF2B5EF4-FFF2-40B4-BE49-F238E27FC236}">
                <a16:creationId xmlns:a16="http://schemas.microsoft.com/office/drawing/2014/main" id="{A385E51D-9116-A536-EFBB-47429506882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noProof="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0AF366E-D6D9-A069-2935-05649ACFA72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noProof="0" dirty="0">
              <a:ln>
                <a:noFill/>
              </a:ln>
              <a:solidFill>
                <a:schemeClr val="tx1"/>
              </a:solidFill>
              <a:effectLst/>
              <a:latin typeface="Arial" panose="020B0604020202020204" pitchFamily="34" charset="0"/>
            </a:endParaRPr>
          </a:p>
        </p:txBody>
      </p:sp>
      <p:sp>
        <p:nvSpPr>
          <p:cNvPr id="7" name="Metin kutusu 6"/>
          <p:cNvSpPr txBox="1"/>
          <p:nvPr/>
        </p:nvSpPr>
        <p:spPr>
          <a:xfrm>
            <a:off x="5040545" y="4810802"/>
            <a:ext cx="2355388" cy="369332"/>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tr-TR" b="1" dirty="0" err="1">
                <a:solidFill>
                  <a:srgbClr val="666DA4"/>
                </a:solidFill>
              </a:rPr>
              <a:t>Uzm</a:t>
            </a:r>
            <a:r>
              <a:rPr lang="tr-TR" b="1" noProof="0" dirty="0">
                <a:solidFill>
                  <a:srgbClr val="666DA4"/>
                </a:solidFill>
              </a:rPr>
              <a:t>. Dr. Zeynep Oktay</a:t>
            </a:r>
          </a:p>
        </p:txBody>
      </p:sp>
      <p:sp>
        <p:nvSpPr>
          <p:cNvPr id="9" name="Metin kutusu 8"/>
          <p:cNvSpPr txBox="1"/>
          <p:nvPr/>
        </p:nvSpPr>
        <p:spPr>
          <a:xfrm>
            <a:off x="370324" y="5858613"/>
            <a:ext cx="11695830" cy="338554"/>
          </a:xfrm>
          <a:prstGeom prst="rect">
            <a:avLst/>
          </a:prstGeom>
          <a:noFill/>
        </p:spPr>
        <p:txBody>
          <a:bodyPr wrap="none" rtlCol="0">
            <a:spAutoFit/>
          </a:bodyPr>
          <a:lstStyle/>
          <a:p>
            <a:r>
              <a:rPr lang="tr-TR" sz="1600" b="1" noProof="0" dirty="0">
                <a:solidFill>
                  <a:srgbClr val="7030A0"/>
                </a:solidFill>
                <a:latin typeface="Lucida Calligraphy" panose="03010101010101010101" pitchFamily="66" charset="0"/>
              </a:rPr>
              <a:t>Türk Hastane İnfeksiyonları ve Kontrolü Derneği Olarak Eğitime Katkılarından Dolayı Teşekkür Ederiz</a:t>
            </a:r>
          </a:p>
        </p:txBody>
      </p:sp>
      <p:pic>
        <p:nvPicPr>
          <p:cNvPr id="5" name="Resim 4" descr="giyim, kişi, şahıs, insan yüzü, duvar içeren bir resim&#10;&#10;Yapay zeka tarafından oluşturulmuş içerik yanlış olabilir.">
            <a:extLst>
              <a:ext uri="{FF2B5EF4-FFF2-40B4-BE49-F238E27FC236}">
                <a16:creationId xmlns:a16="http://schemas.microsoft.com/office/drawing/2014/main" id="{073559C8-22C9-44CD-9F10-A41094A0F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417" y="1987013"/>
            <a:ext cx="2506487" cy="2823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71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3C910C-CE53-8037-E33E-5C298C7E0220}"/>
              </a:ext>
            </a:extLst>
          </p:cNvPr>
          <p:cNvSpPr>
            <a:spLocks noGrp="1"/>
          </p:cNvSpPr>
          <p:nvPr>
            <p:ph type="title"/>
          </p:nvPr>
        </p:nvSpPr>
        <p:spPr/>
        <p:txBody>
          <a:bodyPr>
            <a:normAutofit/>
          </a:bodyPr>
          <a:lstStyle/>
          <a:p>
            <a:r>
              <a:rPr lang="tr-TR" sz="4400" b="1" dirty="0">
                <a:solidFill>
                  <a:srgbClr val="7030A0"/>
                </a:solidFill>
                <a:latin typeface="+mn-lt"/>
              </a:rPr>
              <a:t>Kİ-ÜSE Nedir? Kavramlar ve Tanımlar</a:t>
            </a:r>
          </a:p>
        </p:txBody>
      </p:sp>
      <p:sp>
        <p:nvSpPr>
          <p:cNvPr id="3" name="İçerik Yer Tutucusu 2">
            <a:extLst>
              <a:ext uri="{FF2B5EF4-FFF2-40B4-BE49-F238E27FC236}">
                <a16:creationId xmlns:a16="http://schemas.microsoft.com/office/drawing/2014/main" id="{E034C1DB-5C6D-B3DD-C905-CDEFC1C7BDCF}"/>
              </a:ext>
            </a:extLst>
          </p:cNvPr>
          <p:cNvSpPr>
            <a:spLocks noGrp="1"/>
          </p:cNvSpPr>
          <p:nvPr>
            <p:ph idx="1"/>
          </p:nvPr>
        </p:nvSpPr>
        <p:spPr>
          <a:xfrm>
            <a:off x="1097281" y="2123768"/>
            <a:ext cx="10058400" cy="3745326"/>
          </a:xfrm>
        </p:spPr>
        <p:txBody>
          <a:bodyPr>
            <a:normAutofit/>
          </a:bodyPr>
          <a:lstStyle/>
          <a:p>
            <a:pPr marL="0" indent="0">
              <a:buNone/>
            </a:pPr>
            <a:r>
              <a:rPr lang="tr-TR" sz="2400" b="1" dirty="0">
                <a:solidFill>
                  <a:srgbClr val="000000"/>
                </a:solidFill>
              </a:rPr>
              <a:t>Üriner Kateter</a:t>
            </a:r>
          </a:p>
          <a:p>
            <a:pPr marL="0" indent="0">
              <a:buNone/>
            </a:pPr>
            <a:br>
              <a:rPr lang="tr-TR" sz="2400" dirty="0">
                <a:solidFill>
                  <a:srgbClr val="000000"/>
                </a:solidFill>
              </a:rPr>
            </a:br>
            <a:r>
              <a:rPr lang="tr-TR" sz="2400" dirty="0">
                <a:solidFill>
                  <a:srgbClr val="000000"/>
                </a:solidFill>
              </a:rPr>
              <a:t>Üretral veya </a:t>
            </a:r>
            <a:r>
              <a:rPr lang="tr-TR" sz="2400" dirty="0" err="1">
                <a:solidFill>
                  <a:srgbClr val="000000"/>
                </a:solidFill>
              </a:rPr>
              <a:t>suprapubik</a:t>
            </a:r>
            <a:r>
              <a:rPr lang="tr-TR" sz="2400" dirty="0">
                <a:solidFill>
                  <a:srgbClr val="000000"/>
                </a:solidFill>
              </a:rPr>
              <a:t> yolla mesaneye yerleştirilen, idrar boşaltımını sağlayan tıbbi cihaz</a:t>
            </a:r>
          </a:p>
          <a:p>
            <a:pPr marL="0" indent="0">
              <a:buNone/>
            </a:pPr>
            <a:endParaRPr lang="tr-TR" sz="2400" dirty="0">
              <a:solidFill>
                <a:srgbClr val="000000"/>
              </a:solidFill>
            </a:endParaRPr>
          </a:p>
          <a:p>
            <a:pPr marL="0" indent="0">
              <a:buNone/>
            </a:pPr>
            <a:endParaRPr lang="tr-TR" sz="2400" dirty="0">
              <a:solidFill>
                <a:srgbClr val="000000"/>
              </a:solidFill>
            </a:endParaRPr>
          </a:p>
          <a:p>
            <a:pPr>
              <a:buFont typeface="Arial" panose="020B0604020202020204" pitchFamily="34" charset="0"/>
              <a:buChar char="•"/>
            </a:pPr>
            <a:endParaRPr lang="tr-TR" sz="2400" dirty="0">
              <a:solidFill>
                <a:srgbClr val="000000"/>
              </a:solidFill>
            </a:endParaRPr>
          </a:p>
        </p:txBody>
      </p:sp>
      <p:pic>
        <p:nvPicPr>
          <p:cNvPr id="4" name="Resim 3">
            <a:extLst>
              <a:ext uri="{FF2B5EF4-FFF2-40B4-BE49-F238E27FC236}">
                <a16:creationId xmlns:a16="http://schemas.microsoft.com/office/drawing/2014/main" id="{B07F14C6-4A96-EB4D-7AEF-32297C2F8D7E}"/>
              </a:ext>
            </a:extLst>
          </p:cNvPr>
          <p:cNvPicPr>
            <a:picLocks noChangeAspect="1"/>
          </p:cNvPicPr>
          <p:nvPr/>
        </p:nvPicPr>
        <p:blipFill>
          <a:blip r:embed="rId2"/>
          <a:stretch>
            <a:fillRect/>
          </a:stretch>
        </p:blipFill>
        <p:spPr>
          <a:xfrm>
            <a:off x="7877175" y="3305175"/>
            <a:ext cx="2857500" cy="2857500"/>
          </a:xfrm>
          <a:prstGeom prst="rect">
            <a:avLst/>
          </a:prstGeom>
        </p:spPr>
      </p:pic>
    </p:spTree>
    <p:extLst>
      <p:ext uri="{BB962C8B-B14F-4D97-AF65-F5344CB8AC3E}">
        <p14:creationId xmlns:p14="http://schemas.microsoft.com/office/powerpoint/2010/main" val="180347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13E85E-CD00-DAB2-D58E-209EED106217}"/>
              </a:ext>
            </a:extLst>
          </p:cNvPr>
          <p:cNvSpPr>
            <a:spLocks noGrp="1"/>
          </p:cNvSpPr>
          <p:nvPr>
            <p:ph type="title"/>
          </p:nvPr>
        </p:nvSpPr>
        <p:spPr/>
        <p:txBody>
          <a:bodyPr/>
          <a:lstStyle/>
          <a:p>
            <a:r>
              <a:rPr lang="tr-TR" b="1" dirty="0">
                <a:solidFill>
                  <a:srgbClr val="7030A0"/>
                </a:solidFill>
                <a:latin typeface="+mn-lt"/>
              </a:rPr>
              <a:t>Kİ-ÜSE Nedir? Kavramlar ve Tanımlar</a:t>
            </a:r>
            <a:endParaRPr lang="tr-TR" b="1" dirty="0">
              <a:latin typeface="+mn-lt"/>
            </a:endParaRPr>
          </a:p>
        </p:txBody>
      </p:sp>
      <p:sp>
        <p:nvSpPr>
          <p:cNvPr id="3" name="İçerik Yer Tutucusu 2">
            <a:extLst>
              <a:ext uri="{FF2B5EF4-FFF2-40B4-BE49-F238E27FC236}">
                <a16:creationId xmlns:a16="http://schemas.microsoft.com/office/drawing/2014/main" id="{0087E4A6-0499-80A0-DCFE-B3F98302FA14}"/>
              </a:ext>
            </a:extLst>
          </p:cNvPr>
          <p:cNvSpPr>
            <a:spLocks noGrp="1"/>
          </p:cNvSpPr>
          <p:nvPr>
            <p:ph idx="1"/>
          </p:nvPr>
        </p:nvSpPr>
        <p:spPr/>
        <p:txBody>
          <a:bodyPr/>
          <a:lstStyle/>
          <a:p>
            <a:br>
              <a:rPr lang="tr-TR" dirty="0"/>
            </a:br>
            <a:endParaRPr lang="tr-TR" dirty="0"/>
          </a:p>
          <a:p>
            <a:endParaRPr lang="tr-TR" dirty="0"/>
          </a:p>
        </p:txBody>
      </p:sp>
      <p:sp>
        <p:nvSpPr>
          <p:cNvPr id="6" name="Rectangle 3">
            <a:extLst>
              <a:ext uri="{FF2B5EF4-FFF2-40B4-BE49-F238E27FC236}">
                <a16:creationId xmlns:a16="http://schemas.microsoft.com/office/drawing/2014/main" id="{B69CE6D6-CC9F-EE21-89E5-7B90F62C7B67}"/>
              </a:ext>
            </a:extLst>
          </p:cNvPr>
          <p:cNvSpPr>
            <a:spLocks noChangeArrowheads="1"/>
          </p:cNvSpPr>
          <p:nvPr/>
        </p:nvSpPr>
        <p:spPr bwMode="auto">
          <a:xfrm>
            <a:off x="1097280" y="2010754"/>
            <a:ext cx="100584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Kİ</a:t>
            </a:r>
            <a:r>
              <a:rPr lang="tr-TR" altLang="tr-TR" sz="2400" b="1" dirty="0">
                <a:solidFill>
                  <a:srgbClr val="000000"/>
                </a:solidFill>
              </a:rPr>
              <a:t>-ÜSE</a:t>
            </a:r>
            <a:r>
              <a:rPr kumimoji="0" lang="tr-TR" altLang="tr-TR" sz="2400" b="1" i="0" u="none" strike="noStrike" cap="none" normalizeH="0" baseline="0" dirty="0">
                <a:ln>
                  <a:noFill/>
                </a:ln>
                <a:solidFill>
                  <a:srgbClr val="000000"/>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400" dirty="0">
                <a:solidFill>
                  <a:srgbClr val="000000"/>
                </a:solidFill>
              </a:rPr>
              <a:t>H</a:t>
            </a:r>
            <a:r>
              <a:rPr kumimoji="0" lang="tr-TR" altLang="tr-TR" sz="2400" b="0" i="0" u="none" strike="noStrike" cap="none" normalizeH="0" baseline="0" dirty="0">
                <a:ln>
                  <a:noFill/>
                </a:ln>
                <a:solidFill>
                  <a:srgbClr val="000000"/>
                </a:solidFill>
                <a:effectLst/>
              </a:rPr>
              <a:t>astanede yatan bir hastada </a:t>
            </a:r>
            <a:r>
              <a:rPr kumimoji="0" lang="tr-TR" altLang="tr-TR" sz="2400" b="1" i="0" u="none" strike="noStrike" cap="none" normalizeH="0" baseline="0" dirty="0">
                <a:ln>
                  <a:noFill/>
                </a:ln>
                <a:solidFill>
                  <a:srgbClr val="000000"/>
                </a:solidFill>
                <a:effectLst/>
              </a:rPr>
              <a:t>kalıcı üriner kateterin en az iki ardışık gün</a:t>
            </a:r>
            <a:r>
              <a:rPr kumimoji="0" lang="tr-TR" altLang="tr-TR" sz="2400" b="0" i="0" u="none" strike="noStrike" cap="none" normalizeH="0" baseline="0" dirty="0">
                <a:ln>
                  <a:noFill/>
                </a:ln>
                <a:solidFill>
                  <a:srgbClr val="000000"/>
                </a:solidFill>
                <a:effectLst/>
              </a:rPr>
              <a:t> boyunca takılı kaldığı durumlarda, </a:t>
            </a:r>
            <a:r>
              <a:rPr kumimoji="0" lang="tr-TR" altLang="tr-TR" sz="2400" b="1" i="0" u="none" strike="noStrike" cap="none" normalizeH="0" baseline="0" dirty="0">
                <a:ln>
                  <a:noFill/>
                </a:ln>
                <a:solidFill>
                  <a:srgbClr val="000000"/>
                </a:solidFill>
                <a:effectLst/>
              </a:rPr>
              <a:t>kateter takılıyken</a:t>
            </a:r>
            <a:r>
              <a:rPr kumimoji="0" lang="tr-TR" altLang="tr-TR" sz="2400" b="0" i="0" u="none" strike="noStrike" cap="none" normalizeH="0" baseline="0" dirty="0">
                <a:ln>
                  <a:noFill/>
                </a:ln>
                <a:solidFill>
                  <a:srgbClr val="000000"/>
                </a:solidFill>
                <a:effectLst/>
              </a:rPr>
              <a:t> veya </a:t>
            </a:r>
            <a:r>
              <a:rPr kumimoji="0" lang="tr-TR" altLang="tr-TR" sz="2400" b="1" i="0" u="none" strike="noStrike" cap="none" normalizeH="0" baseline="0" dirty="0">
                <a:ln>
                  <a:noFill/>
                </a:ln>
                <a:solidFill>
                  <a:srgbClr val="000000"/>
                </a:solidFill>
                <a:effectLst/>
              </a:rPr>
              <a:t>çıkarıldığı gün ya da ertesi gün</a:t>
            </a:r>
            <a:r>
              <a:rPr kumimoji="0" lang="tr-TR" altLang="tr-TR" sz="2400" b="0" i="0" u="none" strike="noStrike" cap="none" normalizeH="0" baseline="0" dirty="0">
                <a:ln>
                  <a:noFill/>
                </a:ln>
                <a:solidFill>
                  <a:srgbClr val="000000"/>
                </a:solidFill>
                <a:effectLst/>
              </a:rPr>
              <a:t> gelişen </a:t>
            </a:r>
            <a:r>
              <a:rPr lang="tr-TR" altLang="tr-TR" sz="2400" dirty="0">
                <a:solidFill>
                  <a:srgbClr val="000000"/>
                </a:solidFill>
              </a:rPr>
              <a:t>üriner sistem </a:t>
            </a:r>
            <a:r>
              <a:rPr kumimoji="0" lang="tr-TR" altLang="tr-TR" sz="2400" b="0" i="0" u="none" strike="noStrike" cap="none" normalizeH="0" baseline="0" dirty="0">
                <a:ln>
                  <a:noFill/>
                </a:ln>
                <a:solidFill>
                  <a:srgbClr val="000000"/>
                </a:solidFill>
                <a:effectLst/>
              </a:rPr>
              <a:t>enfeksiyonu</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Kateterin takıldığı gün </a:t>
            </a:r>
            <a:r>
              <a:rPr kumimoji="0" lang="tr-TR" altLang="tr-TR" sz="2400" b="1" i="0" u="none" strike="noStrike" cap="none" normalizeH="0" baseline="0" dirty="0">
                <a:ln>
                  <a:noFill/>
                </a:ln>
                <a:solidFill>
                  <a:srgbClr val="000000"/>
                </a:solidFill>
                <a:effectLst/>
              </a:rPr>
              <a:t>1. gün</a:t>
            </a:r>
            <a:r>
              <a:rPr kumimoji="0" lang="tr-TR" altLang="tr-TR" sz="2400" b="0" i="0" u="none" strike="noStrike" cap="none" normalizeH="0" baseline="0" dirty="0">
                <a:ln>
                  <a:noFill/>
                </a:ln>
                <a:solidFill>
                  <a:srgbClr val="000000"/>
                </a:solidFill>
                <a:effectLst/>
              </a:rPr>
              <a:t> olarak kabul edilir</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Kateter çıkarıldıysa, enfeksiyonun </a:t>
            </a:r>
            <a:r>
              <a:rPr kumimoji="0" lang="tr-TR" altLang="tr-TR" sz="2400" b="1" i="0" u="none" strike="noStrike" cap="none" normalizeH="0" baseline="0" dirty="0">
                <a:ln>
                  <a:noFill/>
                </a:ln>
                <a:solidFill>
                  <a:srgbClr val="000000"/>
                </a:solidFill>
                <a:effectLst/>
              </a:rPr>
              <a:t>çıkarıldığı gün ya da bir sonraki gün</a:t>
            </a:r>
            <a:r>
              <a:rPr kumimoji="0" lang="tr-TR" altLang="tr-TR" sz="2400" b="0" i="0" u="none" strike="noStrike" cap="none" normalizeH="0" baseline="0" dirty="0">
                <a:ln>
                  <a:noFill/>
                </a:ln>
                <a:solidFill>
                  <a:srgbClr val="000000"/>
                </a:solidFill>
                <a:effectLst/>
              </a:rPr>
              <a:t> ortaya çıkması gerekir</a:t>
            </a:r>
          </a:p>
          <a:p>
            <a:pPr marL="0" marR="0" lvl="0" indent="0" algn="l" defTabSz="914400" rtl="0" eaLnBrk="0" fontAlgn="base" latinLnBrk="0" hangingPunct="0">
              <a:lnSpc>
                <a:spcPct val="100000"/>
              </a:lnSpc>
              <a:spcBef>
                <a:spcPct val="0"/>
              </a:spcBef>
              <a:spcAft>
                <a:spcPct val="0"/>
              </a:spcAft>
              <a:buClr>
                <a:srgbClr val="FF9933"/>
              </a:buClr>
              <a:buSzTx/>
              <a:buFontTx/>
              <a:buChar char="•"/>
              <a:tabLst/>
            </a:pPr>
            <a:r>
              <a:rPr kumimoji="0" lang="tr-TR" altLang="tr-TR" sz="2400" b="0" i="0" u="none" strike="noStrike" cap="none" normalizeH="0" baseline="0" dirty="0">
                <a:ln>
                  <a:noFill/>
                </a:ln>
                <a:solidFill>
                  <a:srgbClr val="000000"/>
                </a:solidFill>
                <a:effectLst/>
              </a:rPr>
              <a:t>Kateterin takılı olduğu süre boyunca veya hemen sonrasında gelişmeyen enfeksiyonlar, Kİ-ÜSE olarak değerlendirilmez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682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4E38-BE1E-EC0A-D9F6-0D11ECEB8E1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273015F-1976-4640-F2E3-7E41DBF42260}"/>
              </a:ext>
            </a:extLst>
          </p:cNvPr>
          <p:cNvSpPr>
            <a:spLocks noGrp="1"/>
          </p:cNvSpPr>
          <p:nvPr>
            <p:ph type="title"/>
          </p:nvPr>
        </p:nvSpPr>
        <p:spPr/>
        <p:txBody>
          <a:bodyPr/>
          <a:lstStyle/>
          <a:p>
            <a:r>
              <a:rPr lang="tr-TR" b="1" dirty="0">
                <a:solidFill>
                  <a:srgbClr val="7030A0"/>
                </a:solidFill>
                <a:latin typeface="+mn-lt"/>
              </a:rPr>
              <a:t>Kavramlar ve Tanımlar</a:t>
            </a:r>
            <a:endParaRPr lang="tr-TR" b="1" dirty="0">
              <a:latin typeface="+mn-lt"/>
            </a:endParaRPr>
          </a:p>
        </p:txBody>
      </p:sp>
      <p:sp>
        <p:nvSpPr>
          <p:cNvPr id="3" name="İçerik Yer Tutucusu 2">
            <a:extLst>
              <a:ext uri="{FF2B5EF4-FFF2-40B4-BE49-F238E27FC236}">
                <a16:creationId xmlns:a16="http://schemas.microsoft.com/office/drawing/2014/main" id="{96AC74E2-07BD-99E0-A319-92AD06F89A91}"/>
              </a:ext>
            </a:extLst>
          </p:cNvPr>
          <p:cNvSpPr>
            <a:spLocks noGrp="1"/>
          </p:cNvSpPr>
          <p:nvPr>
            <p:ph idx="1"/>
          </p:nvPr>
        </p:nvSpPr>
        <p:spPr/>
        <p:txBody>
          <a:bodyPr/>
          <a:lstStyle/>
          <a:p>
            <a:br>
              <a:rPr lang="tr-TR" dirty="0"/>
            </a:br>
            <a:endParaRPr lang="tr-TR" dirty="0"/>
          </a:p>
        </p:txBody>
      </p:sp>
      <p:sp>
        <p:nvSpPr>
          <p:cNvPr id="6" name="Rectangle 3">
            <a:extLst>
              <a:ext uri="{FF2B5EF4-FFF2-40B4-BE49-F238E27FC236}">
                <a16:creationId xmlns:a16="http://schemas.microsoft.com/office/drawing/2014/main" id="{DB1C25DE-E158-B0CA-65E2-9019BE328104}"/>
              </a:ext>
            </a:extLst>
          </p:cNvPr>
          <p:cNvSpPr>
            <a:spLocks noChangeArrowheads="1"/>
          </p:cNvSpPr>
          <p:nvPr/>
        </p:nvSpPr>
        <p:spPr bwMode="auto">
          <a:xfrm>
            <a:off x="1036320" y="2307399"/>
            <a:ext cx="100584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Kateter İlişkili Üriner Sistem Enfeksiyonu Kriterleri (Semptomatik ÜSE 1a)</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3 Kriter Birlikte Sağlanmalıdır</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tr-TR" altLang="tr-TR" sz="2400" b="1" i="0" u="none" strike="noStrike" cap="none" normalizeH="0" baseline="0" dirty="0">
                <a:ln>
                  <a:noFill/>
                </a:ln>
                <a:solidFill>
                  <a:srgbClr val="000000"/>
                </a:solidFill>
                <a:effectLst/>
              </a:rPr>
              <a:t>Kateter Kriteri: </a:t>
            </a:r>
            <a:r>
              <a:rPr kumimoji="0" lang="tr-TR" altLang="tr-TR" sz="2400" i="0" u="none" strike="noStrike" cap="none" normalizeH="0" baseline="0" dirty="0" err="1">
                <a:ln>
                  <a:noFill/>
                </a:ln>
                <a:solidFill>
                  <a:srgbClr val="000000"/>
                </a:solidFill>
                <a:effectLst/>
              </a:rPr>
              <a:t>Foley</a:t>
            </a:r>
            <a:r>
              <a:rPr kumimoji="0" lang="tr-TR" altLang="tr-TR" sz="2400" i="0" u="none" strike="noStrike" cap="none" normalizeH="0" baseline="0" dirty="0">
                <a:ln>
                  <a:noFill/>
                </a:ln>
                <a:solidFill>
                  <a:srgbClr val="000000"/>
                </a:solidFill>
                <a:effectLst/>
              </a:rPr>
              <a:t> kateterin takıldığı gün 1.gün kabul edilerek, olay tarihinde &gt;2 takvim günü </a:t>
            </a:r>
            <a:r>
              <a:rPr kumimoji="0" lang="tr-TR" altLang="tr-TR" sz="2400" i="0" u="none" strike="noStrike" cap="none" normalizeH="0" baseline="0" dirty="0" err="1">
                <a:ln>
                  <a:noFill/>
                </a:ln>
                <a:solidFill>
                  <a:srgbClr val="000000"/>
                </a:solidFill>
                <a:effectLst/>
              </a:rPr>
              <a:t>foley</a:t>
            </a:r>
            <a:r>
              <a:rPr kumimoji="0" lang="tr-TR" altLang="tr-TR" sz="2400" i="0" u="none" strike="noStrike" cap="none" normalizeH="0" baseline="0" dirty="0">
                <a:ln>
                  <a:noFill/>
                </a:ln>
                <a:solidFill>
                  <a:srgbClr val="000000"/>
                </a:solidFill>
                <a:effectLst/>
              </a:rPr>
              <a:t> </a:t>
            </a:r>
            <a:r>
              <a:rPr kumimoji="0" lang="tr-TR" altLang="tr-TR" sz="2400" i="0" u="none" strike="noStrike" cap="none" normalizeH="0" baseline="0" dirty="0" err="1">
                <a:ln>
                  <a:noFill/>
                </a:ln>
                <a:solidFill>
                  <a:srgbClr val="000000"/>
                </a:solidFill>
                <a:effectLst/>
              </a:rPr>
              <a:t>kateterli</a:t>
            </a:r>
            <a:r>
              <a:rPr kumimoji="0" lang="tr-TR" altLang="tr-TR" sz="2400" i="0" u="none" strike="noStrike" cap="none" normalizeH="0" baseline="0" dirty="0">
                <a:ln>
                  <a:noFill/>
                </a:ln>
                <a:solidFill>
                  <a:srgbClr val="000000"/>
                </a:solidFill>
                <a:effectLst/>
              </a:rPr>
              <a:t> olarak geçirmiş olması</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tr-TR" altLang="tr-TR" sz="2400" b="1" i="0" u="none" strike="noStrike" cap="none" normalizeH="0" baseline="0" dirty="0">
                <a:ln>
                  <a:noFill/>
                </a:ln>
                <a:solidFill>
                  <a:srgbClr val="000000"/>
                </a:solidFill>
                <a:effectLst/>
              </a:rPr>
              <a:t>Semptom Kriteri: </a:t>
            </a:r>
            <a:r>
              <a:rPr kumimoji="0" lang="tr-TR" altLang="tr-TR" sz="2400" i="0" u="none" strike="noStrike" cap="none" normalizeH="0" baseline="0" dirty="0">
                <a:ln>
                  <a:noFill/>
                </a:ln>
                <a:solidFill>
                  <a:srgbClr val="000000"/>
                </a:solidFill>
                <a:effectLst/>
              </a:rPr>
              <a:t>Aşağıdaki belirti ve bulgulardan en az birinin varlığı </a:t>
            </a:r>
            <a:r>
              <a:rPr kumimoji="0" lang="tr-TR" altLang="tr-TR" sz="2000" b="1" i="0" u="none" strike="noStrike" cap="none" normalizeH="0" baseline="0" dirty="0">
                <a:ln>
                  <a:noFill/>
                </a:ln>
                <a:solidFill>
                  <a:srgbClr val="000000"/>
                </a:solidFill>
                <a:effectLst/>
              </a:rPr>
              <a:t>Ateş(&gt;38.0°C)  </a:t>
            </a:r>
            <a:r>
              <a:rPr kumimoji="0" lang="tr-TR" altLang="tr-TR" sz="2000" b="1" i="0" u="none" strike="noStrike" cap="none" normalizeH="0" baseline="0" dirty="0" err="1">
                <a:ln>
                  <a:noFill/>
                </a:ln>
                <a:solidFill>
                  <a:srgbClr val="000000"/>
                </a:solidFill>
                <a:effectLst/>
              </a:rPr>
              <a:t>Suprapubik</a:t>
            </a:r>
            <a:r>
              <a:rPr kumimoji="0" lang="tr-TR" altLang="tr-TR" sz="2000" b="1" i="0" u="none" strike="noStrike" cap="none" normalizeH="0" baseline="0" dirty="0">
                <a:ln>
                  <a:noFill/>
                </a:ln>
                <a:solidFill>
                  <a:srgbClr val="000000"/>
                </a:solidFill>
                <a:effectLst/>
              </a:rPr>
              <a:t> hassasiyet   </a:t>
            </a:r>
            <a:r>
              <a:rPr kumimoji="0" lang="tr-TR" altLang="tr-TR" sz="2000" b="1" i="0" u="none" strike="noStrike" cap="none" normalizeH="0" baseline="0" dirty="0" err="1">
                <a:ln>
                  <a:noFill/>
                </a:ln>
                <a:solidFill>
                  <a:srgbClr val="000000"/>
                </a:solidFill>
                <a:effectLst/>
              </a:rPr>
              <a:t>Kostovertebral</a:t>
            </a:r>
            <a:r>
              <a:rPr kumimoji="0" lang="tr-TR" altLang="tr-TR" sz="2000" b="1" i="0" u="none" strike="noStrike" cap="none" normalizeH="0" baseline="0" dirty="0">
                <a:ln>
                  <a:noFill/>
                </a:ln>
                <a:solidFill>
                  <a:srgbClr val="000000"/>
                </a:solidFill>
                <a:effectLst/>
              </a:rPr>
              <a:t> açı ağrısı veya hassasiyeti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tr-TR" altLang="tr-TR" sz="2400" b="1" i="0" u="none" strike="noStrike" cap="none" normalizeH="0" baseline="0" dirty="0">
                <a:ln>
                  <a:noFill/>
                </a:ln>
                <a:solidFill>
                  <a:srgbClr val="000000"/>
                </a:solidFill>
                <a:effectLst/>
              </a:rPr>
              <a:t>Kültür Kriteri: </a:t>
            </a:r>
            <a:r>
              <a:rPr kumimoji="0" lang="tr-TR" altLang="tr-TR" sz="2400" i="0" u="none" strike="noStrike" cap="none" normalizeH="0" baseline="0" dirty="0">
                <a:ln>
                  <a:noFill/>
                </a:ln>
                <a:solidFill>
                  <a:srgbClr val="000000"/>
                </a:solidFill>
                <a:effectLst/>
              </a:rPr>
              <a:t>İdrar kültüründe en fazla iki tür mikroorganizma üremesi ve bunlardan en az birinin bakteri olup ≥10⁵ CFU/ml düzeyinde olması</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rPr>
              <a:t>Sık idrara çıkma", "idrar yaparken aciliyet hissi" ve "</a:t>
            </a:r>
            <a:r>
              <a:rPr kumimoji="0" lang="tr-TR" altLang="tr-TR" sz="2000" b="1" i="0" u="none" strike="noStrike" cap="none" normalizeH="0" baseline="0" dirty="0" err="1">
                <a:ln>
                  <a:noFill/>
                </a:ln>
                <a:solidFill>
                  <a:srgbClr val="000000"/>
                </a:solidFill>
                <a:effectLst/>
              </a:rPr>
              <a:t>dizüri</a:t>
            </a:r>
            <a:r>
              <a:rPr kumimoji="0" lang="tr-TR" altLang="tr-TR" sz="2000" b="1" i="0" u="none" strike="noStrike" cap="none" normalizeH="0" baseline="0" dirty="0">
                <a:ln>
                  <a:noFill/>
                </a:ln>
                <a:solidFill>
                  <a:srgbClr val="000000"/>
                </a:solidFill>
                <a:effectLst/>
              </a:rPr>
              <a:t> (ağrılı idrar yapma)" gibi semptomlar, kateter yerindeyken Kİ-ÜSE tanısı için kullanılamaz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261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E25A-BF09-6D5F-62A9-BA8AB3DE5CA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56FF050-021D-D966-677C-4E8FECBD5454}"/>
              </a:ext>
            </a:extLst>
          </p:cNvPr>
          <p:cNvSpPr>
            <a:spLocks noGrp="1"/>
          </p:cNvSpPr>
          <p:nvPr>
            <p:ph type="title"/>
          </p:nvPr>
        </p:nvSpPr>
        <p:spPr/>
        <p:txBody>
          <a:bodyPr/>
          <a:lstStyle/>
          <a:p>
            <a:r>
              <a:rPr lang="tr-TR" b="1" dirty="0">
                <a:solidFill>
                  <a:srgbClr val="7030A0"/>
                </a:solidFill>
                <a:latin typeface="+mn-lt"/>
              </a:rPr>
              <a:t>Kavramlar ve Tanımlar</a:t>
            </a:r>
            <a:endParaRPr lang="tr-TR" b="1" dirty="0">
              <a:latin typeface="+mn-lt"/>
            </a:endParaRPr>
          </a:p>
        </p:txBody>
      </p:sp>
      <p:sp>
        <p:nvSpPr>
          <p:cNvPr id="3" name="İçerik Yer Tutucusu 2">
            <a:extLst>
              <a:ext uri="{FF2B5EF4-FFF2-40B4-BE49-F238E27FC236}">
                <a16:creationId xmlns:a16="http://schemas.microsoft.com/office/drawing/2014/main" id="{F39C8D7C-0B9C-1143-A728-6D4470F1FCA9}"/>
              </a:ext>
            </a:extLst>
          </p:cNvPr>
          <p:cNvSpPr>
            <a:spLocks noGrp="1"/>
          </p:cNvSpPr>
          <p:nvPr>
            <p:ph idx="1"/>
          </p:nvPr>
        </p:nvSpPr>
        <p:spPr/>
        <p:txBody>
          <a:bodyPr/>
          <a:lstStyle/>
          <a:p>
            <a:br>
              <a:rPr lang="tr-TR" dirty="0"/>
            </a:br>
            <a:endParaRPr lang="tr-TR" dirty="0"/>
          </a:p>
        </p:txBody>
      </p:sp>
      <p:sp>
        <p:nvSpPr>
          <p:cNvPr id="6" name="Rectangle 3">
            <a:extLst>
              <a:ext uri="{FF2B5EF4-FFF2-40B4-BE49-F238E27FC236}">
                <a16:creationId xmlns:a16="http://schemas.microsoft.com/office/drawing/2014/main" id="{219D0E0B-A77B-9DEA-14EC-4018EA9CF98C}"/>
              </a:ext>
            </a:extLst>
          </p:cNvPr>
          <p:cNvSpPr>
            <a:spLocks noChangeArrowheads="1"/>
          </p:cNvSpPr>
          <p:nvPr/>
        </p:nvSpPr>
        <p:spPr bwMode="auto">
          <a:xfrm>
            <a:off x="1036320" y="1845735"/>
            <a:ext cx="1087831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Kateter İlişkili Olmayan Üriner Sistem Enfeksiyonu Kriterleri (Semptomatik ÜSE 1b)</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3 Kriter Birlikte Sağlanmalıdır</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tr-TR" altLang="tr-TR" sz="2400" b="1" i="0" u="none" strike="noStrike" cap="none" normalizeH="0" baseline="0" dirty="0">
                <a:ln>
                  <a:noFill/>
                </a:ln>
                <a:solidFill>
                  <a:srgbClr val="000000"/>
                </a:solidFill>
                <a:effectLst/>
              </a:rPr>
              <a:t>Kateter Kriteri: </a:t>
            </a:r>
            <a:r>
              <a:rPr kumimoji="0" lang="tr-TR" altLang="tr-TR" sz="2400" i="0" u="none" strike="noStrike" cap="none" normalizeH="0" baseline="0" dirty="0" err="1">
                <a:ln>
                  <a:noFill/>
                </a:ln>
                <a:solidFill>
                  <a:srgbClr val="000000"/>
                </a:solidFill>
                <a:effectLst/>
              </a:rPr>
              <a:t>Foley</a:t>
            </a:r>
            <a:r>
              <a:rPr kumimoji="0" lang="tr-TR" altLang="tr-TR" sz="2400" i="0" u="none" strike="noStrike" cap="none" normalizeH="0" baseline="0" dirty="0">
                <a:ln>
                  <a:noFill/>
                </a:ln>
                <a:solidFill>
                  <a:srgbClr val="000000"/>
                </a:solidFill>
                <a:effectLst/>
              </a:rPr>
              <a:t> kateter takılma öyküsü var ancak olay tarihinde </a:t>
            </a:r>
            <a:r>
              <a:rPr lang="tr-TR" altLang="tr-TR" sz="2400" dirty="0">
                <a:solidFill>
                  <a:srgbClr val="000000"/>
                </a:solidFill>
              </a:rPr>
              <a:t>&gt;2 </a:t>
            </a:r>
            <a:r>
              <a:rPr lang="tr-TR" altLang="tr-TR" sz="2400" dirty="0" err="1">
                <a:solidFill>
                  <a:srgbClr val="000000"/>
                </a:solidFill>
              </a:rPr>
              <a:t>tahvim</a:t>
            </a:r>
            <a:r>
              <a:rPr lang="tr-TR" altLang="tr-TR" sz="2400" dirty="0">
                <a:solidFill>
                  <a:srgbClr val="000000"/>
                </a:solidFill>
              </a:rPr>
              <a:t> günü </a:t>
            </a:r>
            <a:r>
              <a:rPr lang="tr-TR" altLang="tr-TR" sz="2400" dirty="0" err="1">
                <a:solidFill>
                  <a:srgbClr val="000000"/>
                </a:solidFill>
              </a:rPr>
              <a:t>kateterli</a:t>
            </a:r>
            <a:r>
              <a:rPr lang="tr-TR" altLang="tr-TR" sz="2400" dirty="0">
                <a:solidFill>
                  <a:srgbClr val="000000"/>
                </a:solidFill>
              </a:rPr>
              <a:t> olma kriterine uymuyor </a:t>
            </a:r>
            <a:r>
              <a:rPr lang="tr-TR" altLang="tr-TR" sz="2400" b="1" dirty="0">
                <a:solidFill>
                  <a:srgbClr val="000000"/>
                </a:solidFill>
              </a:rPr>
              <a:t>VEYA</a:t>
            </a:r>
            <a:r>
              <a:rPr lang="tr-TR" altLang="tr-TR" sz="2400" dirty="0">
                <a:solidFill>
                  <a:srgbClr val="000000"/>
                </a:solidFill>
              </a:rPr>
              <a:t> Hastanın olay </a:t>
            </a:r>
            <a:r>
              <a:rPr lang="tr-TR" altLang="tr-TR" sz="2400" dirty="0" err="1">
                <a:solidFill>
                  <a:srgbClr val="000000"/>
                </a:solidFill>
              </a:rPr>
              <a:t>tarihnde</a:t>
            </a:r>
            <a:r>
              <a:rPr lang="tr-TR" altLang="tr-TR" sz="2400" dirty="0">
                <a:solidFill>
                  <a:srgbClr val="000000"/>
                </a:solidFill>
              </a:rPr>
              <a:t> veya önceki gününde kateteri yok</a:t>
            </a:r>
            <a:endParaRPr kumimoji="0" lang="tr-TR" altLang="tr-TR" sz="2400" i="0" u="none" strike="noStrike" cap="none" normalizeH="0" baseline="0" dirty="0">
              <a:ln>
                <a:noFill/>
              </a:ln>
              <a:solidFill>
                <a:srgbClr val="000000"/>
              </a:solidFill>
              <a:effectLst/>
            </a:endParaRPr>
          </a:p>
          <a:p>
            <a:pPr marL="457200" lvl="0" indent="-457200" defTabSz="914400" eaLnBrk="0" fontAlgn="base" hangingPunct="0">
              <a:spcBef>
                <a:spcPct val="0"/>
              </a:spcBef>
              <a:spcAft>
                <a:spcPct val="0"/>
              </a:spcAft>
              <a:buFont typeface="+mj-lt"/>
              <a:buAutoNum type="arabicPeriod"/>
            </a:pPr>
            <a:r>
              <a:rPr kumimoji="0" lang="tr-TR" altLang="tr-TR" sz="2400" b="1" i="0" u="none" strike="noStrike" cap="none" normalizeH="0" baseline="0" dirty="0">
                <a:ln>
                  <a:noFill/>
                </a:ln>
                <a:solidFill>
                  <a:srgbClr val="000000"/>
                </a:solidFill>
                <a:effectLst/>
              </a:rPr>
              <a:t>Semptom Kriteri: </a:t>
            </a:r>
            <a:r>
              <a:rPr kumimoji="0" lang="tr-TR" altLang="tr-TR" sz="2400" i="0" u="none" strike="noStrike" cap="none" normalizeH="0" baseline="0" dirty="0">
                <a:ln>
                  <a:noFill/>
                </a:ln>
                <a:solidFill>
                  <a:srgbClr val="000000"/>
                </a:solidFill>
                <a:effectLst/>
              </a:rPr>
              <a:t>Aşağıdaki belirti ve bulgulardan en az birinin varlığı</a:t>
            </a:r>
          </a:p>
          <a:p>
            <a:pPr lvl="0" defTabSz="914400" eaLnBrk="0" fontAlgn="base" hangingPunct="0">
              <a:spcBef>
                <a:spcPct val="0"/>
              </a:spcBef>
              <a:spcAft>
                <a:spcPct val="0"/>
              </a:spcAft>
            </a:pPr>
            <a:r>
              <a:rPr lang="tr-TR" altLang="tr-TR" b="1" dirty="0">
                <a:solidFill>
                  <a:srgbClr val="000000"/>
                </a:solidFill>
              </a:rPr>
              <a:t>≤ 65 yaşındaki hastada Ateş(&gt;38.0°C) </a:t>
            </a:r>
            <a:r>
              <a:rPr kumimoji="0" lang="tr-TR" altLang="tr-TR" i="0" u="none" strike="noStrike" cap="none" normalizeH="0" baseline="0" dirty="0">
                <a:ln>
                  <a:noFill/>
                </a:ln>
                <a:solidFill>
                  <a:srgbClr val="000000"/>
                </a:solidFill>
                <a:effectLst/>
              </a:rPr>
              <a:t> </a:t>
            </a:r>
            <a:r>
              <a:rPr kumimoji="0" lang="tr-TR" altLang="tr-TR" b="1" i="0" u="none" strike="noStrike" cap="none" normalizeH="0" baseline="0" dirty="0" err="1">
                <a:ln>
                  <a:noFill/>
                </a:ln>
                <a:solidFill>
                  <a:srgbClr val="000000"/>
                </a:solidFill>
                <a:effectLst/>
              </a:rPr>
              <a:t>Suprapubik</a:t>
            </a:r>
            <a:r>
              <a:rPr kumimoji="0" lang="tr-TR" altLang="tr-TR" b="1" i="0" u="none" strike="noStrike" cap="none" normalizeH="0" baseline="0" dirty="0">
                <a:ln>
                  <a:noFill/>
                </a:ln>
                <a:solidFill>
                  <a:srgbClr val="000000"/>
                </a:solidFill>
                <a:effectLst/>
              </a:rPr>
              <a:t> hassasiyet   </a:t>
            </a:r>
            <a:r>
              <a:rPr kumimoji="0" lang="tr-TR" altLang="tr-TR" b="1" i="0" u="none" strike="noStrike" cap="none" normalizeH="0" baseline="0" dirty="0" err="1">
                <a:ln>
                  <a:noFill/>
                </a:ln>
                <a:solidFill>
                  <a:srgbClr val="000000"/>
                </a:solidFill>
                <a:effectLst/>
              </a:rPr>
              <a:t>Kostovertebral</a:t>
            </a:r>
            <a:r>
              <a:rPr kumimoji="0" lang="tr-TR" altLang="tr-TR" b="1" i="0" u="none" strike="noStrike" cap="none" normalizeH="0" baseline="0" dirty="0">
                <a:ln>
                  <a:noFill/>
                </a:ln>
                <a:solidFill>
                  <a:srgbClr val="000000"/>
                </a:solidFill>
                <a:effectLst/>
              </a:rPr>
              <a:t> açı ağrısı veya hassasiyeti</a:t>
            </a:r>
          </a:p>
          <a:p>
            <a:pPr lvl="0" defTabSz="914400" eaLnBrk="0" fontAlgn="base" hangingPunct="0">
              <a:spcBef>
                <a:spcPct val="0"/>
              </a:spcBef>
              <a:spcAft>
                <a:spcPct val="0"/>
              </a:spcAft>
            </a:pPr>
            <a:endParaRPr kumimoji="0" lang="tr-TR" altLang="tr-TR" b="1" i="0" u="none" strike="noStrike" cap="none" normalizeH="0" baseline="0" dirty="0">
              <a:ln>
                <a:noFill/>
              </a:ln>
              <a:solidFill>
                <a:srgbClr val="000000"/>
              </a:solidFill>
              <a:effectLst/>
            </a:endParaRPr>
          </a:p>
          <a:p>
            <a:pPr defTabSz="914400" eaLnBrk="0" fontAlgn="base" hangingPunct="0">
              <a:spcBef>
                <a:spcPct val="0"/>
              </a:spcBef>
              <a:spcAft>
                <a:spcPct val="0"/>
              </a:spcAft>
            </a:pPr>
            <a:r>
              <a:rPr lang="tr-TR" altLang="tr-TR" sz="2400" b="1" dirty="0">
                <a:solidFill>
                  <a:srgbClr val="000000"/>
                </a:solidFill>
              </a:rPr>
              <a:t>3. Kültür Kriteri: </a:t>
            </a:r>
            <a:r>
              <a:rPr lang="tr-TR" altLang="tr-TR" sz="2400" dirty="0">
                <a:solidFill>
                  <a:srgbClr val="000000"/>
                </a:solidFill>
              </a:rPr>
              <a:t>İdrar kültüründe en fazla iki tür mikroorganizma üremesi ve bunlardan en az birinin bakteri olup ≥10⁵ CFU/ml düzeyinde olması</a:t>
            </a:r>
          </a:p>
          <a:p>
            <a:pPr defTabSz="914400" eaLnBrk="0" fontAlgn="base" hangingPunct="0">
              <a:spcBef>
                <a:spcPct val="0"/>
              </a:spcBef>
              <a:spcAft>
                <a:spcPct val="0"/>
              </a:spcAft>
            </a:pPr>
            <a:endParaRPr kumimoji="0" lang="tr-TR" altLang="tr-TR" sz="24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000000"/>
                </a:solidFill>
                <a:effectLst/>
              </a:rPr>
              <a:t>Sık idrara çıkma", "idrar yaparken aciliyet hissi" ve "</a:t>
            </a:r>
            <a:r>
              <a:rPr kumimoji="0" lang="tr-TR" altLang="tr-TR" b="1" i="0" u="none" strike="noStrike" cap="none" normalizeH="0" baseline="0" dirty="0" err="1">
                <a:ln>
                  <a:noFill/>
                </a:ln>
                <a:solidFill>
                  <a:srgbClr val="000000"/>
                </a:solidFill>
                <a:effectLst/>
              </a:rPr>
              <a:t>dizüri</a:t>
            </a:r>
            <a:r>
              <a:rPr kumimoji="0" lang="tr-TR" altLang="tr-TR" b="1" i="0" u="none" strike="noStrike" cap="none" normalizeH="0" baseline="0" dirty="0">
                <a:ln>
                  <a:noFill/>
                </a:ln>
                <a:solidFill>
                  <a:srgbClr val="000000"/>
                </a:solidFill>
                <a:effectLst/>
              </a:rPr>
              <a:t> (ağrılı idrar yapma)" gibi semptomlar, kateter yerindeyken Kİ-ÜSE tanısı için kullanılamaz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371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EEB8-3857-6210-196B-8861BA87060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D3393E-E7A6-A164-36A2-D61747FAA5AF}"/>
              </a:ext>
            </a:extLst>
          </p:cNvPr>
          <p:cNvSpPr>
            <a:spLocks noGrp="1"/>
          </p:cNvSpPr>
          <p:nvPr>
            <p:ph type="title"/>
          </p:nvPr>
        </p:nvSpPr>
        <p:spPr/>
        <p:txBody>
          <a:bodyPr/>
          <a:lstStyle/>
          <a:p>
            <a:r>
              <a:rPr lang="tr-TR" b="1" dirty="0">
                <a:solidFill>
                  <a:srgbClr val="7030A0"/>
                </a:solidFill>
                <a:latin typeface="+mn-lt"/>
              </a:rPr>
              <a:t>Kavramlar ve Tanımlar</a:t>
            </a:r>
            <a:endParaRPr lang="tr-TR" b="1" dirty="0">
              <a:latin typeface="+mn-lt"/>
            </a:endParaRPr>
          </a:p>
        </p:txBody>
      </p:sp>
      <p:sp>
        <p:nvSpPr>
          <p:cNvPr id="3" name="İçerik Yer Tutucusu 2">
            <a:extLst>
              <a:ext uri="{FF2B5EF4-FFF2-40B4-BE49-F238E27FC236}">
                <a16:creationId xmlns:a16="http://schemas.microsoft.com/office/drawing/2014/main" id="{49B29C4B-1775-9964-169E-69AE3F903E7B}"/>
              </a:ext>
            </a:extLst>
          </p:cNvPr>
          <p:cNvSpPr>
            <a:spLocks noGrp="1"/>
          </p:cNvSpPr>
          <p:nvPr>
            <p:ph idx="1"/>
          </p:nvPr>
        </p:nvSpPr>
        <p:spPr/>
        <p:txBody>
          <a:bodyPr/>
          <a:lstStyle/>
          <a:p>
            <a:br>
              <a:rPr lang="tr-TR" dirty="0"/>
            </a:br>
            <a:endParaRPr lang="tr-TR" dirty="0"/>
          </a:p>
        </p:txBody>
      </p:sp>
      <p:sp>
        <p:nvSpPr>
          <p:cNvPr id="6" name="Rectangle 3">
            <a:extLst>
              <a:ext uri="{FF2B5EF4-FFF2-40B4-BE49-F238E27FC236}">
                <a16:creationId xmlns:a16="http://schemas.microsoft.com/office/drawing/2014/main" id="{A9215FCD-52ED-926E-0940-D47111477E1C}"/>
              </a:ext>
            </a:extLst>
          </p:cNvPr>
          <p:cNvSpPr>
            <a:spLocks noChangeArrowheads="1"/>
          </p:cNvSpPr>
          <p:nvPr/>
        </p:nvSpPr>
        <p:spPr bwMode="auto">
          <a:xfrm>
            <a:off x="1036320" y="2430509"/>
            <a:ext cx="100584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(Semptomatik ÜSE </a:t>
            </a:r>
            <a:r>
              <a:rPr lang="tr-TR" altLang="tr-TR" sz="2400" b="1" dirty="0">
                <a:solidFill>
                  <a:srgbClr val="000000"/>
                </a:solidFill>
              </a:rPr>
              <a:t>2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400" b="1" dirty="0">
                <a:solidFill>
                  <a:srgbClr val="000000"/>
                </a:solidFill>
              </a:rPr>
              <a:t>12 aylıktan küçük bebeklerde kateter ilişkili /kateter ilişkili olmayan ÜSE</a:t>
            </a:r>
            <a:r>
              <a:rPr kumimoji="0" lang="tr-TR" altLang="tr-TR" sz="2400" b="1" i="0" u="none" strike="noStrike" cap="none" normalizeH="0" baseline="0" dirty="0">
                <a:ln>
                  <a:noFill/>
                </a:ln>
                <a:solidFill>
                  <a:srgbClr val="000000"/>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4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rPr>
              <a:t>3 Kriter Birlikte Sağlanmalıdır</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tr-TR" altLang="tr-TR" sz="2400" b="1" i="0" u="none" strike="noStrike" cap="none" normalizeH="0" baseline="0" dirty="0">
                <a:ln>
                  <a:noFill/>
                </a:ln>
                <a:solidFill>
                  <a:srgbClr val="000000"/>
                </a:solidFill>
                <a:effectLst/>
              </a:rPr>
              <a:t>Yaş: </a:t>
            </a:r>
            <a:r>
              <a:rPr kumimoji="0" lang="tr-TR" altLang="tr-TR" sz="2400" i="0" u="none" strike="noStrike" cap="none" normalizeH="0" baseline="0" dirty="0">
                <a:ln>
                  <a:noFill/>
                </a:ln>
                <a:solidFill>
                  <a:srgbClr val="000000"/>
                </a:solidFill>
                <a:effectLst/>
              </a:rPr>
              <a:t>12 aylıktan küçük bebek (</a:t>
            </a:r>
            <a:r>
              <a:rPr kumimoji="0" lang="tr-TR" altLang="tr-TR" sz="2400" i="0" u="none" strike="noStrike" cap="none" normalizeH="0" baseline="0" dirty="0" err="1">
                <a:ln>
                  <a:noFill/>
                </a:ln>
                <a:solidFill>
                  <a:srgbClr val="000000"/>
                </a:solidFill>
                <a:effectLst/>
              </a:rPr>
              <a:t>foley</a:t>
            </a:r>
            <a:r>
              <a:rPr kumimoji="0" lang="tr-TR" altLang="tr-TR" sz="2400" i="0" u="none" strike="noStrike" cap="none" normalizeH="0" baseline="0" dirty="0">
                <a:ln>
                  <a:noFill/>
                </a:ln>
                <a:solidFill>
                  <a:srgbClr val="000000"/>
                </a:solidFill>
                <a:effectLst/>
              </a:rPr>
              <a:t> kateter olsun veya olmasın)</a:t>
            </a:r>
          </a:p>
          <a:p>
            <a:pPr marL="457200" lvl="0" indent="-457200" defTabSz="914400" eaLnBrk="0" fontAlgn="base" hangingPunct="0">
              <a:spcBef>
                <a:spcPct val="0"/>
              </a:spcBef>
              <a:spcAft>
                <a:spcPct val="0"/>
              </a:spcAft>
              <a:buFont typeface="+mj-lt"/>
              <a:buAutoNum type="arabicPeriod"/>
            </a:pPr>
            <a:r>
              <a:rPr kumimoji="0" lang="tr-TR" altLang="tr-TR" sz="2400" b="1" i="0" u="none" strike="noStrike" cap="none" normalizeH="0" baseline="0" dirty="0">
                <a:ln>
                  <a:noFill/>
                </a:ln>
                <a:solidFill>
                  <a:srgbClr val="000000"/>
                </a:solidFill>
                <a:effectLst/>
              </a:rPr>
              <a:t>Semptom Kriteri: </a:t>
            </a:r>
            <a:r>
              <a:rPr kumimoji="0" lang="tr-TR" altLang="tr-TR" sz="2400" i="0" u="none" strike="noStrike" cap="none" normalizeH="0" baseline="0" dirty="0">
                <a:ln>
                  <a:noFill/>
                </a:ln>
                <a:solidFill>
                  <a:srgbClr val="000000"/>
                </a:solidFill>
                <a:effectLst/>
              </a:rPr>
              <a:t>Aşağıdaki belirti ve bulgulardan en az birinin varlığı</a:t>
            </a:r>
          </a:p>
          <a:p>
            <a:pPr lvl="0" defTabSz="914400" eaLnBrk="0" fontAlgn="base" hangingPunct="0">
              <a:spcBef>
                <a:spcPct val="0"/>
              </a:spcBef>
              <a:spcAft>
                <a:spcPct val="0"/>
              </a:spcAft>
            </a:pPr>
            <a:r>
              <a:rPr lang="tr-TR" altLang="tr-TR" sz="2000" b="1" dirty="0">
                <a:solidFill>
                  <a:srgbClr val="000000"/>
                </a:solidFill>
              </a:rPr>
              <a:t>Ateş(&gt;38.0°C) Hipotermi (&lt;36 C) Apne*,Letarji*, Bradikardi*, Kusma*, </a:t>
            </a:r>
            <a:r>
              <a:rPr lang="tr-TR" altLang="tr-TR" sz="2000" b="1" dirty="0" err="1">
                <a:solidFill>
                  <a:srgbClr val="000000"/>
                </a:solidFill>
              </a:rPr>
              <a:t>Suprapubik</a:t>
            </a:r>
            <a:r>
              <a:rPr lang="tr-TR" altLang="tr-TR" sz="2000" b="1" dirty="0">
                <a:solidFill>
                  <a:srgbClr val="000000"/>
                </a:solidFill>
              </a:rPr>
              <a:t> hassasiyet*</a:t>
            </a:r>
            <a:endParaRPr kumimoji="0" lang="tr-TR" altLang="tr-TR" sz="2000" b="1" i="0" u="none" strike="noStrike" cap="none" normalizeH="0" baseline="0" dirty="0">
              <a:ln>
                <a:noFill/>
              </a:ln>
              <a:solidFill>
                <a:srgbClr val="000000"/>
              </a:solidFill>
              <a:effectLst/>
            </a:endParaRPr>
          </a:p>
          <a:p>
            <a:pPr defTabSz="914400" eaLnBrk="0" fontAlgn="base" hangingPunct="0">
              <a:spcBef>
                <a:spcPct val="0"/>
              </a:spcBef>
              <a:spcAft>
                <a:spcPct val="0"/>
              </a:spcAft>
            </a:pPr>
            <a:r>
              <a:rPr lang="tr-TR" altLang="tr-TR" sz="2400" b="1" dirty="0">
                <a:solidFill>
                  <a:srgbClr val="000000"/>
                </a:solidFill>
              </a:rPr>
              <a:t>3. Kültür Kriteri: </a:t>
            </a:r>
            <a:r>
              <a:rPr lang="tr-TR" altLang="tr-TR" sz="2400" dirty="0">
                <a:solidFill>
                  <a:srgbClr val="000000"/>
                </a:solidFill>
              </a:rPr>
              <a:t>İdrar kültüründe en fazla iki tür mikroorganizma üremesi ve bunlardan en az birinin bakteri olup ≥10⁵ CFU/ml düzeyinde olması</a:t>
            </a:r>
            <a:endParaRPr kumimoji="0" lang="tr-TR" altLang="tr-TR" sz="2400" b="1"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Arial" panose="020B0604020202020204" pitchFamily="34" charset="0"/>
              </a:rPr>
              <a:t>*başka nedenle açıklanamayan</a:t>
            </a:r>
          </a:p>
        </p:txBody>
      </p:sp>
    </p:spTree>
    <p:extLst>
      <p:ext uri="{BB962C8B-B14F-4D97-AF65-F5344CB8AC3E}">
        <p14:creationId xmlns:p14="http://schemas.microsoft.com/office/powerpoint/2010/main" val="798811811"/>
      </p:ext>
    </p:extLst>
  </p:cSld>
  <p:clrMapOvr>
    <a:masterClrMapping/>
  </p:clrMapOvr>
</p:sld>
</file>

<file path=ppt/theme/theme1.xml><?xml version="1.0" encoding="utf-8"?>
<a:theme xmlns:a="http://schemas.openxmlformats.org/drawingml/2006/main" name="Geçmişe bakış">
  <a:themeElements>
    <a:clrScheme name="Özel 10">
      <a:dk1>
        <a:srgbClr val="0F4C76"/>
      </a:dk1>
      <a:lt1>
        <a:sysClr val="window" lastClr="FFFFFF"/>
      </a:lt1>
      <a:dk2>
        <a:srgbClr val="637052"/>
      </a:dk2>
      <a:lt2>
        <a:srgbClr val="CCDDEA"/>
      </a:lt2>
      <a:accent1>
        <a:srgbClr val="FF9900"/>
      </a:accent1>
      <a:accent2>
        <a:srgbClr val="542378"/>
      </a:accent2>
      <a:accent3>
        <a:srgbClr val="865640"/>
      </a:accent3>
      <a:accent4>
        <a:srgbClr val="9B8357"/>
      </a:accent4>
      <a:accent5>
        <a:srgbClr val="FF000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İDER Slayt Şablonu" id="{8E389AED-5F01-4677-AB47-A89CD3748487}" vid="{0D891226-0BC2-40E7-BE83-1D1964FCC6F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D3C2BBC-C7AC-43C3-876A-6F0E39870286}">
  <we:reference id="wa200001409" version="2.0.0.0" store="tr-TR" storeType="OMEX"/>
  <we:alternateReferences>
    <we:reference id="WA200001409"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HİDER Slayt Şablonu - Kopya</Template>
  <TotalTime>1062</TotalTime>
  <Words>2387</Words>
  <Application>Microsoft Office PowerPoint</Application>
  <PresentationFormat>Geniş ekran</PresentationFormat>
  <Paragraphs>324</Paragraphs>
  <Slides>48</Slides>
  <Notes>14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48</vt:i4>
      </vt:variant>
    </vt:vector>
  </HeadingPairs>
  <TitlesOfParts>
    <vt:vector size="55" baseType="lpstr">
      <vt:lpstr>Aptos</vt:lpstr>
      <vt:lpstr>Arial</vt:lpstr>
      <vt:lpstr>Calibri</vt:lpstr>
      <vt:lpstr>Calibri Light</vt:lpstr>
      <vt:lpstr>Lucida Calligraphy</vt:lpstr>
      <vt:lpstr>Wingdings</vt:lpstr>
      <vt:lpstr>Geçmişe bakış</vt:lpstr>
      <vt:lpstr>PowerPoint Sunusu</vt:lpstr>
      <vt:lpstr>Sunum Planı</vt:lpstr>
      <vt:lpstr>Konunun Önemi</vt:lpstr>
      <vt:lpstr>Kavramlar ve Tanımlar </vt:lpstr>
      <vt:lpstr>Kİ-ÜSE Nedir? Kavramlar ve Tanımlar</vt:lpstr>
      <vt:lpstr>Kİ-ÜSE Nedir? Kavramlar ve Tanımlar</vt:lpstr>
      <vt:lpstr>Kavramlar ve Tanımlar</vt:lpstr>
      <vt:lpstr>Kavramlar ve Tanımlar</vt:lpstr>
      <vt:lpstr>Kavramlar ve Tanımlar</vt:lpstr>
      <vt:lpstr>Kavramlar ve Tanımlar</vt:lpstr>
      <vt:lpstr>Kavramlar ve Tanımlar</vt:lpstr>
      <vt:lpstr>     Epidemiyoloji ve Risk Faktörleri </vt:lpstr>
      <vt:lpstr>Epidemiyoloji</vt:lpstr>
      <vt:lpstr>Risk Faktörleri</vt:lpstr>
      <vt:lpstr>Risk Faktörleri</vt:lpstr>
      <vt:lpstr>Risk Faktörleri</vt:lpstr>
      <vt:lpstr>Kateter Takılma Endikasyonları  </vt:lpstr>
      <vt:lpstr>Kateter Takılması: Ne Zaman Gerçekten Gerekli?</vt:lpstr>
      <vt:lpstr>Katetere Alternatif Yöntemleri Değerlendirin</vt:lpstr>
      <vt:lpstr>Yanlış / Gereksiz Kullanım Örnekleri</vt:lpstr>
      <vt:lpstr>Kateter Takılma Sırasında Uygulama İlkeleri </vt:lpstr>
      <vt:lpstr>Kateter Takarken Dikkat Edilmesi Gerekenler</vt:lpstr>
      <vt:lpstr>Kateter Takarken Dikkat Edilmesi Gerekenler</vt:lpstr>
      <vt:lpstr>Kateter Takarken Dikkat Edilmesi Gerekenler</vt:lpstr>
      <vt:lpstr>Kateter Takarken Dikkat Edilmesi Gerekenler</vt:lpstr>
      <vt:lpstr>Kateter Takarken Dikkat Edilmesi Gerekenler</vt:lpstr>
      <vt:lpstr>Kateter Takıldıktan Sonra Bakım ve İzlem </vt:lpstr>
      <vt:lpstr>Kateter Takıldıktan Sonra: Ne Yapmalı,  Ne Yapmamalı?</vt:lpstr>
      <vt:lpstr>Kateter Takıldıktan Sonra: Ne Yapmalı,  Ne Yapmamalı?</vt:lpstr>
      <vt:lpstr>Kateter Takıldıktan Sonra: Ne Yapmalı,  Ne Yapmamalı?</vt:lpstr>
      <vt:lpstr>Kateter Takıldıktan Sonra: Ne Yapmalı,  Ne Yapmamalı?</vt:lpstr>
      <vt:lpstr>Kateter Takıldıktan Sonra: Ne Yapmalı,  Ne Yapmamalı?</vt:lpstr>
      <vt:lpstr>PowerPoint Sunusu</vt:lpstr>
      <vt:lpstr>Kateter Ne Zaman ve Nasıl Çıkarılmalı? </vt:lpstr>
      <vt:lpstr>Kateter Ne Zaman ve Nasıl Çıkarılmalı?</vt:lpstr>
      <vt:lpstr>Rutin Kateter Değişimi: Yapılmalı mı?</vt:lpstr>
      <vt:lpstr>Kateter İlişkili Üriner Sistem Enfeksiyonu Önleme Demeti </vt:lpstr>
      <vt:lpstr>Kİ-ÜSE Önleme Demeti</vt:lpstr>
      <vt:lpstr>Kİ-ÜSE Önleme Demeti</vt:lpstr>
      <vt:lpstr>Kateter İlişkili Üriner Sistem Enfeksiyonunu Önlemede Multimodal Yaklaşımlar </vt:lpstr>
      <vt:lpstr>Kİ-ÜSE’yi Önlemede Multimodal Yaklaşımlar</vt:lpstr>
      <vt:lpstr>Sonuç ve Öneriler </vt:lpstr>
      <vt:lpstr>Kİ-ÜSE Önlenebilir Bir Enfeksiyondur!</vt:lpstr>
      <vt:lpstr>Kİ-ÜSE Önlenebilir Bir Enfeksiyondur!</vt:lpstr>
      <vt:lpstr>Yapılmaması Gereken Uygulamalar</vt:lpstr>
      <vt:lpstr>Çözümlenmemiş Konular ve Gelecek Araştırmalar</vt:lpstr>
      <vt:lpstr>Kaynaklar</vt:lpstr>
      <vt:lpstr>                Hazırlayan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HİDER POWERPOİNT ŞABLON</dc:title>
  <dc:creator>Aydın Alber Yüce</dc:creator>
  <cp:lastModifiedBy>Aydın Alber Yüce</cp:lastModifiedBy>
  <cp:revision>35</cp:revision>
  <dcterms:created xsi:type="dcterms:W3CDTF">2025-04-30T17:13:23Z</dcterms:created>
  <dcterms:modified xsi:type="dcterms:W3CDTF">2025-08-19T18:41:15Z</dcterms:modified>
</cp:coreProperties>
</file>